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8" r:id="rId3"/>
    <p:sldId id="269" r:id="rId4"/>
    <p:sldId id="274" r:id="rId5"/>
    <p:sldId id="261" r:id="rId6"/>
    <p:sldId id="272" r:id="rId7"/>
    <p:sldId id="260" r:id="rId8"/>
    <p:sldId id="271" r:id="rId9"/>
    <p:sldId id="270" r:id="rId10"/>
    <p:sldId id="263" r:id="rId11"/>
    <p:sldId id="273" r:id="rId12"/>
    <p:sldId id="265"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8804C7-96D6-46D2-BFA8-946895E11F08}" v="1" dt="2026-04-26T22:11:09.6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3" d="100"/>
          <a:sy n="103" d="100"/>
        </p:scale>
        <p:origin x="90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4165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00000">
              <a:alpha val="45000"/>
            </a:srgbClr>
          </a:solidFill>
          <a:ln/>
        </p:spPr>
        <p:txBody>
          <a:bodyPr/>
          <a:lstStyle/>
          <a:p>
            <a:endParaRPr lang="en-GB"/>
          </a:p>
        </p:txBody>
      </p:sp>
      <p:sp>
        <p:nvSpPr>
          <p:cNvPr id="3" name="Text 1"/>
          <p:cNvSpPr/>
          <p:nvPr/>
        </p:nvSpPr>
        <p:spPr>
          <a:xfrm>
            <a:off x="731520" y="1097280"/>
            <a:ext cx="7680960" cy="731520"/>
          </a:xfrm>
          <a:prstGeom prst="rect">
            <a:avLst/>
          </a:prstGeom>
          <a:noFill/>
          <a:ln/>
        </p:spPr>
        <p:txBody>
          <a:bodyPr wrap="square" lIns="0" tIns="0" rIns="0" bIns="0" rtlCol="0" anchor="ctr"/>
          <a:lstStyle/>
          <a:p>
            <a:pPr marL="0" indent="0">
              <a:buNone/>
            </a:pPr>
            <a:r>
              <a:rPr lang="en-US" sz="1600" b="1" kern="0" spc="600">
                <a:solidFill>
                  <a:srgbClr val="D4A84B"/>
                </a:solidFill>
                <a:latin typeface="Calibri" pitchFamily="34" charset="0"/>
                <a:ea typeface="Calibri" pitchFamily="34" charset="-122"/>
                <a:cs typeface="Calibri" pitchFamily="34" charset="-120"/>
              </a:rPr>
              <a:t>BRISTOL INTERNATIONAL TWINNINGS ASSOCIATION REGIONAL CONFERENCE</a:t>
            </a:r>
            <a:endParaRPr lang="en-US" sz="1600" dirty="0"/>
          </a:p>
        </p:txBody>
      </p:sp>
      <p:sp>
        <p:nvSpPr>
          <p:cNvPr id="4" name="Text 2"/>
          <p:cNvSpPr/>
          <p:nvPr/>
        </p:nvSpPr>
        <p:spPr>
          <a:xfrm>
            <a:off x="731520" y="1737360"/>
            <a:ext cx="7680960" cy="2011680"/>
          </a:xfrm>
          <a:prstGeom prst="rect">
            <a:avLst/>
          </a:prstGeom>
          <a:noFill/>
          <a:ln/>
        </p:spPr>
        <p:txBody>
          <a:bodyPr wrap="square" lIns="0" tIns="0" rIns="0" bIns="0" rtlCol="0" anchor="ctr"/>
          <a:lstStyle/>
          <a:p>
            <a:pPr marL="0" indent="0">
              <a:lnSpc>
                <a:spcPct val="110000"/>
              </a:lnSpc>
              <a:buNone/>
            </a:pPr>
            <a:r>
              <a:rPr lang="en-US" sz="4400" b="1" dirty="0">
                <a:solidFill>
                  <a:srgbClr val="FFFFFF"/>
                </a:solidFill>
                <a:latin typeface="Georgia" pitchFamily="34" charset="0"/>
                <a:ea typeface="Georgia" pitchFamily="34" charset="-122"/>
                <a:cs typeface="Georgia" pitchFamily="34" charset="-120"/>
              </a:rPr>
              <a:t>New Agendas for City Partnerships</a:t>
            </a:r>
            <a:endParaRPr lang="en-US" sz="4400" dirty="0"/>
          </a:p>
        </p:txBody>
      </p:sp>
      <p:sp>
        <p:nvSpPr>
          <p:cNvPr id="5" name="Text 3"/>
          <p:cNvSpPr/>
          <p:nvPr/>
        </p:nvSpPr>
        <p:spPr>
          <a:xfrm>
            <a:off x="731520" y="3657600"/>
            <a:ext cx="5486400" cy="548640"/>
          </a:xfrm>
          <a:prstGeom prst="rect">
            <a:avLst/>
          </a:prstGeom>
          <a:noFill/>
          <a:ln/>
        </p:spPr>
        <p:txBody>
          <a:bodyPr wrap="square" lIns="0" tIns="0" rIns="0" bIns="0" rtlCol="0" anchor="ctr"/>
          <a:lstStyle/>
          <a:p>
            <a:pPr marL="0" indent="0">
              <a:buNone/>
            </a:pPr>
            <a:r>
              <a:rPr lang="en-US" sz="1400" i="1" dirty="0">
                <a:solidFill>
                  <a:srgbClr val="F5F0E8"/>
                </a:solidFill>
                <a:latin typeface="Calibri" pitchFamily="34" charset="0"/>
                <a:ea typeface="Calibri" pitchFamily="34" charset="-122"/>
                <a:cs typeface="Calibri" pitchFamily="34" charset="-120"/>
              </a:rPr>
              <a:t>Dr Carl Wright, Chair, European Local Links (ELL) &amp; Secretary-General Emeritus, Commonwealth Local Government Forum (CLGF)</a:t>
            </a:r>
            <a:endParaRPr lang="en-US" sz="1400" dirty="0"/>
          </a:p>
        </p:txBody>
      </p:sp>
      <p:sp>
        <p:nvSpPr>
          <p:cNvPr id="6" name="Text 4"/>
          <p:cNvSpPr/>
          <p:nvPr/>
        </p:nvSpPr>
        <p:spPr>
          <a:xfrm>
            <a:off x="731520" y="4297680"/>
            <a:ext cx="2743200" cy="365760"/>
          </a:xfrm>
          <a:prstGeom prst="rect">
            <a:avLst/>
          </a:prstGeom>
          <a:noFill/>
          <a:ln/>
        </p:spPr>
        <p:txBody>
          <a:bodyPr wrap="square" lIns="0" tIns="0" rIns="0" bIns="0" rtlCol="0" anchor="ctr"/>
          <a:lstStyle/>
          <a:p>
            <a:pPr marL="0" indent="0">
              <a:buNone/>
            </a:pPr>
            <a:r>
              <a:rPr lang="en-US" sz="1200" dirty="0">
                <a:solidFill>
                  <a:srgbClr val="F5F0E8"/>
                </a:solidFill>
                <a:latin typeface="Calibri" pitchFamily="34" charset="0"/>
                <a:ea typeface="Calibri" pitchFamily="34" charset="-122"/>
                <a:cs typeface="Calibri" pitchFamily="34" charset="-120"/>
              </a:rPr>
              <a:t>Bristol, 29 April 2026</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bg>
      <p:bgPr>
        <a:solidFill>
          <a:srgbClr val="0D1B2A"/>
        </a:solidFill>
        <a:effectLst/>
      </p:bgPr>
    </p:bg>
    <p:spTree>
      <p:nvGrpSpPr>
        <p:cNvPr id="1" name=""/>
        <p:cNvGrpSpPr/>
        <p:nvPr/>
      </p:nvGrpSpPr>
      <p:grpSpPr>
        <a:xfrm>
          <a:off x="0" y="0"/>
          <a:ext cx="0" cy="0"/>
          <a:chOff x="0" y="0"/>
          <a:chExt cx="0" cy="0"/>
        </a:xfrm>
      </p:grpSpPr>
      <p:sp>
        <p:nvSpPr>
          <p:cNvPr id="20" name="LeftBg"/>
          <p:cNvSpPr/>
          <p:nvPr/>
        </p:nvSpPr>
        <p:spPr>
          <a:xfrm>
            <a:off x="457200" y="1097280"/>
            <a:ext cx="3931920" cy="3657600"/>
          </a:xfrm>
          <a:prstGeom prst="rect">
            <a:avLst/>
          </a:prstGeom>
          <a:solidFill>
            <a:srgbClr val="1B2838"/>
          </a:solidFill>
          <a:ln>
            <a:noFill/>
          </a:ln>
        </p:spPr>
        <p:txBody>
          <a:bodyPr/>
          <a:lstStyle/>
          <a:p>
            <a:endParaRPr lang="en-US"/>
          </a:p>
        </p:txBody>
      </p:sp>
      <p:sp>
        <p:nvSpPr>
          <p:cNvPr id="21" name="RightBg"/>
          <p:cNvSpPr/>
          <p:nvPr/>
        </p:nvSpPr>
        <p:spPr>
          <a:xfrm>
            <a:off x="4663440" y="1097280"/>
            <a:ext cx="3931920" cy="3657600"/>
          </a:xfrm>
          <a:prstGeom prst="rect">
            <a:avLst/>
          </a:prstGeom>
          <a:solidFill>
            <a:srgbClr val="065A82"/>
          </a:solidFill>
          <a:ln>
            <a:noFill/>
          </a:ln>
        </p:spPr>
        <p:txBody>
          <a:bodyPr/>
          <a:lstStyle/>
          <a:p>
            <a:endParaRPr lang="en-US"/>
          </a:p>
        </p:txBody>
      </p:sp>
      <p:sp>
        <p:nvSpPr>
          <p:cNvPr id="2" name="Text 0"/>
          <p:cNvSpPr/>
          <p:nvPr/>
        </p:nvSpPr>
        <p:spPr>
          <a:xfrm>
            <a:off x="731520" y="365760"/>
            <a:ext cx="7680960" cy="640080"/>
          </a:xfrm>
          <a:prstGeom prst="rect">
            <a:avLst/>
          </a:prstGeom>
          <a:noFill/>
          <a:ln/>
        </p:spPr>
        <p:txBody>
          <a:bodyPr wrap="square" lIns="0" tIns="0" rIns="0" bIns="0" rtlCol="0" anchor="ctr"/>
          <a:lstStyle/>
          <a:p>
            <a:pPr marL="0" indent="0">
              <a:buNone/>
            </a:pPr>
            <a:r>
              <a:rPr lang="en-US" sz="3200" b="1">
                <a:solidFill>
                  <a:srgbClr val="FFFFFF"/>
                </a:solidFill>
                <a:latin typeface="Georgia" pitchFamily="34" charset="0"/>
                <a:ea typeface="Georgia" pitchFamily="34" charset="-122"/>
                <a:cs typeface="Georgia" pitchFamily="34" charset="-120"/>
              </a:rPr>
              <a:t>Challenges &amp; Navigating Risk</a:t>
            </a:r>
            <a:endParaRPr lang="en-US" sz="3200" dirty="0"/>
          </a:p>
        </p:txBody>
      </p:sp>
      <p:sp>
        <p:nvSpPr>
          <p:cNvPr id="3" name="Text 1"/>
          <p:cNvSpPr/>
          <p:nvPr/>
        </p:nvSpPr>
        <p:spPr>
          <a:xfrm>
            <a:off x="571500" y="1188720"/>
            <a:ext cx="3703320" cy="365760"/>
          </a:xfrm>
          <a:prstGeom prst="rect">
            <a:avLst/>
          </a:prstGeom>
          <a:noFill/>
          <a:ln/>
        </p:spPr>
        <p:txBody>
          <a:bodyPr wrap="square" lIns="0" tIns="0" rIns="0" bIns="0" rtlCol="0" anchor="ctr"/>
          <a:lstStyle/>
          <a:p>
            <a:pPr marL="0" indent="0">
              <a:buNone/>
            </a:pPr>
            <a:r>
              <a:rPr lang="en-US" sz="1600" b="1">
                <a:solidFill>
                  <a:srgbClr val="D4A84B"/>
                </a:solidFill>
                <a:latin typeface="Georgia" pitchFamily="34" charset="0"/>
                <a:ea typeface="Georgia" pitchFamily="34" charset="-122"/>
                <a:cs typeface="Georgia" pitchFamily="34" charset="-120"/>
              </a:rPr>
              <a:t>Key Challenges</a:t>
            </a:r>
            <a:endParaRPr lang="en-US" sz="1600" dirty="0"/>
          </a:p>
        </p:txBody>
      </p:sp>
      <p:sp>
        <p:nvSpPr>
          <p:cNvPr id="4" name="Text 2"/>
          <p:cNvSpPr/>
          <p:nvPr/>
        </p:nvSpPr>
        <p:spPr>
          <a:xfrm>
            <a:off x="571500" y="1645920"/>
            <a:ext cx="3703320" cy="2926080"/>
          </a:xfrm>
          <a:prstGeom prst="rect">
            <a:avLst/>
          </a:prstGeom>
          <a:noFill/>
          <a:ln/>
        </p:spPr>
        <p:txBody>
          <a:bodyPr wrap="square" rtlCol="0" anchor="ctr"/>
          <a:lstStyle/>
          <a:p>
            <a:pPr marL="342900" indent="-342900">
              <a:lnSpc>
                <a:spcPct val="140000"/>
              </a:lnSpc>
              <a:spcAft>
                <a:spcPts val="800"/>
              </a:spcAft>
              <a:buSzPct val="100000"/>
              <a:buChar char="•"/>
            </a:pPr>
            <a:r>
              <a:rPr lang="en-US" sz="1200">
                <a:solidFill>
                  <a:srgbClr val="CADCFC"/>
                </a:solidFill>
                <a:latin typeface="Calibri" pitchFamily="34" charset="0"/>
                <a:ea typeface="Calibri" pitchFamily="34" charset="-122"/>
                <a:cs typeface="Calibri" pitchFamily="34" charset="-120"/>
              </a:rPr>
              <a:t>Geopolitical tensions affecting existing partnerships (e.g., Russia-Ukraine conflict)</a:t>
            </a:r>
            <a:endParaRPr lang="en-US" sz="1200" dirty="0"/>
          </a:p>
          <a:p>
            <a:pPr marL="342900" indent="-342900">
              <a:lnSpc>
                <a:spcPct val="140000"/>
              </a:lnSpc>
              <a:spcAft>
                <a:spcPts val="800"/>
              </a:spcAft>
              <a:buSzPct val="100000"/>
              <a:buChar char="•"/>
            </a:pPr>
            <a:r>
              <a:rPr lang="en-US" sz="1200">
                <a:solidFill>
                  <a:srgbClr val="CADCFC"/>
                </a:solidFill>
                <a:latin typeface="Calibri" pitchFamily="34" charset="0"/>
                <a:ea typeface="Calibri" pitchFamily="34" charset="-122"/>
                <a:cs typeface="Calibri" pitchFamily="34" charset="-120"/>
              </a:rPr>
              <a:t>Funding constraints and lack of institutional support for international offices; Brexit </a:t>
            </a:r>
            <a:endParaRPr lang="en-US" sz="1200" dirty="0"/>
          </a:p>
          <a:p>
            <a:pPr marL="342900" indent="-342900">
              <a:lnSpc>
                <a:spcPct val="140000"/>
              </a:lnSpc>
              <a:spcAft>
                <a:spcPts val="800"/>
              </a:spcAft>
              <a:buSzPct val="100000"/>
              <a:buChar char="•"/>
            </a:pPr>
            <a:r>
              <a:rPr lang="en-US" sz="1200">
                <a:solidFill>
                  <a:srgbClr val="CADCFC"/>
                </a:solidFill>
                <a:latin typeface="Calibri" pitchFamily="34" charset="0"/>
                <a:ea typeface="Calibri" pitchFamily="34" charset="-122"/>
                <a:cs typeface="Calibri" pitchFamily="34" charset="-120"/>
              </a:rPr>
              <a:t>Measuring impact and demonstrating return on investment  of local partnerships</a:t>
            </a:r>
            <a:endParaRPr lang="en-US" sz="1200" dirty="0"/>
          </a:p>
        </p:txBody>
      </p:sp>
      <p:sp>
        <p:nvSpPr>
          <p:cNvPr id="5" name="Text 3"/>
          <p:cNvSpPr/>
          <p:nvPr/>
        </p:nvSpPr>
        <p:spPr>
          <a:xfrm>
            <a:off x="4777740" y="1188720"/>
            <a:ext cx="3703320" cy="365760"/>
          </a:xfrm>
          <a:prstGeom prst="rect">
            <a:avLst/>
          </a:prstGeom>
          <a:noFill/>
          <a:ln/>
        </p:spPr>
        <p:txBody>
          <a:bodyPr wrap="square" lIns="0" tIns="0" rIns="0" bIns="0" rtlCol="0" anchor="ctr"/>
          <a:lstStyle/>
          <a:p>
            <a:pPr marL="0" indent="0">
              <a:buNone/>
            </a:pPr>
            <a:r>
              <a:rPr lang="en-US" sz="1600" b="1">
                <a:solidFill>
                  <a:srgbClr val="FFFFFF"/>
                </a:solidFill>
                <a:latin typeface="Georgia" pitchFamily="34" charset="0"/>
                <a:ea typeface="Georgia" pitchFamily="34" charset="-122"/>
                <a:cs typeface="Georgia" pitchFamily="34" charset="-120"/>
              </a:rPr>
              <a:t>Emerging Solutions</a:t>
            </a:r>
            <a:endParaRPr lang="en-US" sz="1600" dirty="0"/>
          </a:p>
        </p:txBody>
      </p:sp>
      <p:sp>
        <p:nvSpPr>
          <p:cNvPr id="6" name="Text 4"/>
          <p:cNvSpPr/>
          <p:nvPr/>
        </p:nvSpPr>
        <p:spPr>
          <a:xfrm>
            <a:off x="4777740" y="1645920"/>
            <a:ext cx="3703320" cy="2926080"/>
          </a:xfrm>
          <a:prstGeom prst="rect">
            <a:avLst/>
          </a:prstGeom>
          <a:noFill/>
          <a:ln/>
        </p:spPr>
        <p:txBody>
          <a:bodyPr wrap="square" rtlCol="0" anchor="ctr"/>
          <a:lstStyle/>
          <a:p>
            <a:pPr marL="342900" indent="-342900">
              <a:lnSpc>
                <a:spcPct val="140000"/>
              </a:lnSpc>
              <a:spcAft>
                <a:spcPts val="800"/>
              </a:spcAft>
              <a:buSzPct val="100000"/>
              <a:buChar char="•"/>
            </a:pPr>
            <a:r>
              <a:rPr lang="en-US" sz="1200">
                <a:solidFill>
                  <a:srgbClr val="CADCFC"/>
                </a:solidFill>
                <a:latin typeface="Calibri" pitchFamily="34" charset="0"/>
                <a:ea typeface="Calibri" pitchFamily="34" charset="-122"/>
                <a:cs typeface="Calibri" pitchFamily="34" charset="-120"/>
              </a:rPr>
              <a:t>Political risk frameworks for city-level international engagement </a:t>
            </a:r>
            <a:endParaRPr lang="en-US" sz="1200" dirty="0"/>
          </a:p>
          <a:p>
            <a:pPr marL="342900" indent="-342900">
              <a:lnSpc>
                <a:spcPct val="140000"/>
              </a:lnSpc>
              <a:spcAft>
                <a:spcPts val="800"/>
              </a:spcAft>
              <a:buSzPct val="100000"/>
              <a:buChar char="•"/>
            </a:pPr>
            <a:r>
              <a:rPr lang="en-US" sz="1200">
                <a:solidFill>
                  <a:srgbClr val="CADCFC"/>
                </a:solidFill>
                <a:latin typeface="Calibri" pitchFamily="34" charset="0"/>
                <a:ea typeface="Calibri" pitchFamily="34" charset="-122"/>
                <a:cs typeface="Calibri" pitchFamily="34" charset="-120"/>
              </a:rPr>
              <a:t>Access to national/EU funding resources and enabling legislation </a:t>
            </a:r>
            <a:r>
              <a:rPr lang="en-US" sz="1200" err="1">
                <a:solidFill>
                  <a:srgbClr val="CADCFC"/>
                </a:solidFill>
                <a:latin typeface="Calibri" pitchFamily="34" charset="0"/>
                <a:ea typeface="Calibri" pitchFamily="34" charset="-122"/>
                <a:cs typeface="Calibri" pitchFamily="34" charset="-120"/>
              </a:rPr>
              <a:t>eg</a:t>
            </a:r>
            <a:r>
              <a:rPr lang="en-US" sz="1200">
                <a:solidFill>
                  <a:srgbClr val="CADCFC"/>
                </a:solidFill>
                <a:latin typeface="Calibri" pitchFamily="34" charset="0"/>
                <a:ea typeface="Calibri" pitchFamily="34" charset="-122"/>
                <a:cs typeface="Calibri" pitchFamily="34" charset="-120"/>
              </a:rPr>
              <a:t> for fiscal powers </a:t>
            </a:r>
            <a:endParaRPr lang="en-US" sz="1200" dirty="0"/>
          </a:p>
          <a:p>
            <a:pPr marL="342900" indent="-342900">
              <a:lnSpc>
                <a:spcPct val="140000"/>
              </a:lnSpc>
              <a:spcAft>
                <a:spcPts val="800"/>
              </a:spcAft>
              <a:buSzPct val="100000"/>
              <a:buChar char="•"/>
            </a:pPr>
            <a:r>
              <a:rPr lang="en-US" sz="1200">
                <a:solidFill>
                  <a:srgbClr val="CADCFC"/>
                </a:solidFill>
                <a:latin typeface="Calibri" pitchFamily="34" charset="0"/>
                <a:ea typeface="Calibri" pitchFamily="34" charset="-122"/>
                <a:cs typeface="Calibri" pitchFamily="34" charset="-120"/>
              </a:rPr>
              <a:t>Multi-stakeholder alliances with universities and civil society</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0D1B2A"/>
        </a:solidFill>
        <a:effectLst/>
      </p:bgPr>
    </p:bg>
    <p:spTree>
      <p:nvGrpSpPr>
        <p:cNvPr id="1" name=""/>
        <p:cNvGrpSpPr/>
        <p:nvPr/>
      </p:nvGrpSpPr>
      <p:grpSpPr>
        <a:xfrm>
          <a:off x="0" y="0"/>
          <a:ext cx="0" cy="0"/>
          <a:chOff x="0" y="0"/>
          <a:chExt cx="0" cy="0"/>
        </a:xfrm>
      </p:grpSpPr>
      <p:sp>
        <p:nvSpPr>
          <p:cNvPr id="20" name="AccentBar"/>
          <p:cNvSpPr/>
          <p:nvPr/>
        </p:nvSpPr>
        <p:spPr>
          <a:xfrm>
            <a:off x="0" y="0"/>
            <a:ext cx="91440" cy="5143500"/>
          </a:xfrm>
          <a:prstGeom prst="rect">
            <a:avLst/>
          </a:prstGeom>
          <a:solidFill>
            <a:srgbClr val="065A82"/>
          </a:solidFill>
          <a:ln>
            <a:noFill/>
          </a:ln>
        </p:spPr>
        <p:txBody>
          <a:bodyPr/>
          <a:lstStyle/>
          <a:p>
            <a:endParaRPr lang="en-US"/>
          </a:p>
        </p:txBody>
      </p:sp>
      <p:sp>
        <p:nvSpPr>
          <p:cNvPr id="2" name="Title"/>
          <p:cNvSpPr/>
          <p:nvPr/>
        </p:nvSpPr>
        <p:spPr>
          <a:xfrm>
            <a:off x="457200" y="182880"/>
            <a:ext cx="8229600" cy="502920"/>
          </a:xfrm>
          <a:prstGeom prst="rect">
            <a:avLst/>
          </a:prstGeom>
          <a:noFill/>
        </p:spPr>
        <p:txBody>
          <a:bodyPr wrap="square" lIns="0" tIns="0" rIns="0" bIns="0" rtlCol="0" anchor="b"/>
          <a:lstStyle/>
          <a:p>
            <a:pPr marL="0" indent="0">
              <a:buNone/>
            </a:pPr>
            <a:r>
              <a:rPr lang="en-US" sz="3200" b="1">
                <a:solidFill>
                  <a:srgbClr val="FFFFFF"/>
                </a:solidFill>
                <a:latin typeface="Georgia" pitchFamily="34" charset="0"/>
              </a:rPr>
              <a:t>European Local Links (ELL)</a:t>
            </a:r>
          </a:p>
        </p:txBody>
      </p:sp>
      <p:sp>
        <p:nvSpPr>
          <p:cNvPr id="3" name="Subtitle"/>
          <p:cNvSpPr/>
          <p:nvPr/>
        </p:nvSpPr>
        <p:spPr>
          <a:xfrm>
            <a:off x="457200" y="685800"/>
            <a:ext cx="8229600" cy="274320"/>
          </a:xfrm>
          <a:prstGeom prst="rect">
            <a:avLst/>
          </a:prstGeom>
          <a:noFill/>
        </p:spPr>
        <p:txBody>
          <a:bodyPr wrap="square" lIns="0" tIns="0" rIns="0" bIns="0" rtlCol="0" anchor="t"/>
          <a:lstStyle/>
          <a:p>
            <a:pPr marL="0" indent="0">
              <a:buNone/>
            </a:pPr>
            <a:r>
              <a:rPr lang="en-US" sz="1300" i="1">
                <a:solidFill>
                  <a:srgbClr val="D4A84B"/>
                </a:solidFill>
                <a:latin typeface="Calibri" pitchFamily="34" charset="0"/>
              </a:rPr>
              <a:t>Promoting local partnerships and twinning between the UK and European counterparts</a:t>
            </a:r>
          </a:p>
        </p:txBody>
      </p:sp>
      <p:sp>
        <p:nvSpPr>
          <p:cNvPr id="10" name="MissionHeader"/>
          <p:cNvSpPr/>
          <p:nvPr/>
        </p:nvSpPr>
        <p:spPr>
          <a:xfrm>
            <a:off x="457200" y="1051560"/>
            <a:ext cx="8229600" cy="320040"/>
          </a:xfrm>
          <a:prstGeom prst="rect">
            <a:avLst/>
          </a:prstGeom>
          <a:solidFill>
            <a:srgbClr val="0D1B2A"/>
          </a:solidFill>
        </p:spPr>
        <p:txBody>
          <a:bodyPr wrap="square" lIns="114300" tIns="0" rIns="0" bIns="0" rtlCol="0" anchor="ctr"/>
          <a:lstStyle/>
          <a:p>
            <a:pPr marL="0" indent="0">
              <a:buNone/>
            </a:pPr>
            <a:r>
              <a:rPr lang="en-US" sz="1300" b="1">
                <a:solidFill>
                  <a:srgbClr val="D4A84B"/>
                </a:solidFill>
                <a:latin typeface="Georgia" pitchFamily="34" charset="0"/>
              </a:rPr>
              <a:t>Mission &amp; Role</a:t>
            </a:r>
          </a:p>
        </p:txBody>
      </p:sp>
      <p:sp>
        <p:nvSpPr>
          <p:cNvPr id="11" name="MissionContent"/>
          <p:cNvSpPr/>
          <p:nvPr/>
        </p:nvSpPr>
        <p:spPr>
          <a:xfrm>
            <a:off x="457200" y="1371600"/>
            <a:ext cx="8229600" cy="548640"/>
          </a:xfrm>
          <a:prstGeom prst="rect">
            <a:avLst/>
          </a:prstGeom>
          <a:solidFill>
            <a:srgbClr val="1B2838"/>
          </a:solidFill>
        </p:spPr>
        <p:txBody>
          <a:bodyPr wrap="square" lIns="114300" tIns="68580" rIns="114300" bIns="68580" rtlCol="0" anchor="ctr"/>
          <a:lstStyle/>
          <a:p>
            <a:pPr marL="0" indent="0">
              <a:buNone/>
            </a:pPr>
            <a:r>
              <a:rPr lang="en-US" sz="1100">
                <a:solidFill>
                  <a:srgbClr val="CADCFC"/>
                </a:solidFill>
                <a:latin typeface="Calibri" pitchFamily="34" charset="0"/>
              </a:rPr>
              <a:t>ELL promotes European awareness, economic, educational, and cultural links through local partnerships and twinning between the UK and European counterparts. It aims to bridge diplomatic, civic, and community networks to keep UK–EU local ties active post-Brexit. It is supported by the European Movement (UK);</a:t>
            </a:r>
            <a:r>
              <a:rPr lang="en-US" sz="1100" b="1">
                <a:solidFill>
                  <a:srgbClr val="CADCFC"/>
                </a:solidFill>
                <a:latin typeface="Calibri" pitchFamily="34" charset="0"/>
              </a:rPr>
              <a:t> https://www.europeanmovement.co.uk/local_partnerships</a:t>
            </a:r>
          </a:p>
        </p:txBody>
      </p:sp>
      <p:sp>
        <p:nvSpPr>
          <p:cNvPr id="12" name="Card1"/>
          <p:cNvSpPr/>
          <p:nvPr/>
        </p:nvSpPr>
        <p:spPr>
          <a:xfrm>
            <a:off x="457200" y="2057400"/>
            <a:ext cx="2651760" cy="2743200"/>
          </a:xfrm>
          <a:prstGeom prst="rect">
            <a:avLst/>
          </a:prstGeom>
          <a:solidFill>
            <a:srgbClr val="065A82"/>
          </a:solidFill>
        </p:spPr>
        <p:txBody>
          <a:bodyPr wrap="square" lIns="91440" tIns="91440" rIns="91440" bIns="68580" rtlCol="0" anchor="t"/>
          <a:lstStyle/>
          <a:p>
            <a:pPr marL="0" indent="0">
              <a:spcAft>
                <a:spcPts val="400"/>
              </a:spcAft>
              <a:buNone/>
            </a:pPr>
            <a:r>
              <a:rPr lang="en-US" sz="1200" b="1" dirty="0">
                <a:solidFill>
                  <a:srgbClr val="FFFFFF"/>
                </a:solidFill>
                <a:latin typeface="Georgia" pitchFamily="34" charset="0"/>
              </a:rPr>
              <a:t>Parliamentary Advocacy</a:t>
            </a:r>
          </a:p>
          <a:p>
            <a:pPr marL="0" indent="0">
              <a:spcAft>
                <a:spcPts val="500"/>
              </a:spcAft>
              <a:buNone/>
            </a:pPr>
            <a:r>
              <a:rPr lang="en-US" sz="1000">
                <a:solidFill>
                  <a:srgbClr val="CADCFC"/>
                </a:solidFill>
                <a:latin typeface="Calibri" pitchFamily="34" charset="0"/>
              </a:rPr>
              <a:t>Engages with the EU-UK Parliamentary Partnership Assembly (PPA) to advocate for people-to-people links at local and regional level.</a:t>
            </a:r>
          </a:p>
          <a:p>
            <a:pPr marL="0" indent="0">
              <a:spcAft>
                <a:spcPts val="500"/>
              </a:spcAft>
              <a:buNone/>
            </a:pPr>
            <a:r>
              <a:rPr lang="en-US" sz="1000">
                <a:solidFill>
                  <a:srgbClr val="CADCFC"/>
                </a:solidFill>
                <a:latin typeface="Calibri" pitchFamily="34" charset="0"/>
              </a:rPr>
              <a:t>Liaison with PPA Co-Chairs and PPA observer </a:t>
            </a:r>
          </a:p>
          <a:p>
            <a:pPr marL="0" indent="0">
              <a:spcAft>
                <a:spcPts val="500"/>
              </a:spcAft>
              <a:buNone/>
            </a:pPr>
            <a:r>
              <a:rPr lang="en-US" sz="1000">
                <a:solidFill>
                  <a:srgbClr val="CADCFC"/>
                </a:solidFill>
                <a:latin typeface="Calibri" pitchFamily="34" charset="0"/>
              </a:rPr>
              <a:t>Made formal submissions to the PPA on fostering local partnerships as part of the EU-UK reset agenda.</a:t>
            </a:r>
          </a:p>
          <a:p>
            <a:pPr marL="0" indent="0">
              <a:buNone/>
            </a:pPr>
            <a:endParaRPr lang="en-US" sz="1000">
              <a:solidFill>
                <a:srgbClr val="CADCFC"/>
              </a:solidFill>
              <a:latin typeface="Calibri" pitchFamily="34" charset="0"/>
            </a:endParaRPr>
          </a:p>
        </p:txBody>
      </p:sp>
      <p:sp>
        <p:nvSpPr>
          <p:cNvPr id="13" name="Card2"/>
          <p:cNvSpPr/>
          <p:nvPr/>
        </p:nvSpPr>
        <p:spPr>
          <a:xfrm>
            <a:off x="3246120" y="2057400"/>
            <a:ext cx="2651760" cy="2743200"/>
          </a:xfrm>
          <a:prstGeom prst="rect">
            <a:avLst/>
          </a:prstGeom>
          <a:solidFill>
            <a:srgbClr val="1B2838"/>
          </a:solidFill>
        </p:spPr>
        <p:txBody>
          <a:bodyPr wrap="square" lIns="91440" tIns="91440" rIns="91440" bIns="68580" rtlCol="0" anchor="t"/>
          <a:lstStyle/>
          <a:p>
            <a:pPr marL="0" indent="0">
              <a:spcAft>
                <a:spcPts val="400"/>
              </a:spcAft>
              <a:buNone/>
            </a:pPr>
            <a:r>
              <a:rPr lang="en-US" sz="1200" b="1" dirty="0">
                <a:solidFill>
                  <a:srgbClr val="FFFFFF"/>
                </a:solidFill>
                <a:latin typeface="Georgia" pitchFamily="34" charset="0"/>
              </a:rPr>
              <a:t>Partnership Support</a:t>
            </a:r>
          </a:p>
          <a:p>
            <a:pPr marL="0" indent="0">
              <a:spcAft>
                <a:spcPts val="500"/>
              </a:spcAft>
              <a:buNone/>
            </a:pPr>
            <a:r>
              <a:rPr lang="en-US" sz="1000">
                <a:solidFill>
                  <a:srgbClr val="CADCFC"/>
                </a:solidFill>
                <a:latin typeface="Calibri" pitchFamily="34" charset="0"/>
              </a:rPr>
              <a:t>Regular online and annual meetings with local government officials and leaders, community activists,  parliamentarians and others to rebuild UK–EU peer exchanges.</a:t>
            </a:r>
          </a:p>
          <a:p>
            <a:endParaRPr lang="en-US" sz="1000">
              <a:solidFill>
                <a:srgbClr val="CADCFC"/>
              </a:solidFill>
              <a:latin typeface="Calibri" pitchFamily="34" charset="0"/>
            </a:endParaRPr>
          </a:p>
          <a:p>
            <a:r>
              <a:rPr lang="en-US" sz="1000">
                <a:solidFill>
                  <a:srgbClr val="CADCFC"/>
                </a:solidFill>
                <a:latin typeface="Calibri" pitchFamily="34" charset="0"/>
              </a:rPr>
              <a:t>Works to secure local government access to EU cooperation </a:t>
            </a:r>
            <a:r>
              <a:rPr lang="en-US" sz="1000" err="1">
                <a:solidFill>
                  <a:srgbClr val="CADCFC"/>
                </a:solidFill>
                <a:latin typeface="Calibri" pitchFamily="34" charset="0"/>
              </a:rPr>
              <a:t>programmes</a:t>
            </a:r>
            <a:r>
              <a:rPr lang="en-US" sz="1000">
                <a:solidFill>
                  <a:srgbClr val="CADCFC"/>
                </a:solidFill>
                <a:latin typeface="Calibri" pitchFamily="34" charset="0"/>
              </a:rPr>
              <a:t>  - Horizon, Erasmus+</a:t>
            </a:r>
          </a:p>
          <a:p>
            <a:endParaRPr lang="en-US" sz="1000">
              <a:solidFill>
                <a:srgbClr val="CADCFC"/>
              </a:solidFill>
              <a:latin typeface="Calibri" pitchFamily="34" charset="0"/>
            </a:endParaRPr>
          </a:p>
          <a:p>
            <a:r>
              <a:rPr lang="en-US" sz="1000">
                <a:solidFill>
                  <a:srgbClr val="CADCFC"/>
                </a:solidFill>
                <a:latin typeface="Calibri" pitchFamily="34" charset="0"/>
              </a:rPr>
              <a:t>New focus on </a:t>
            </a:r>
            <a:r>
              <a:rPr lang="en-US" sz="1000" err="1">
                <a:solidFill>
                  <a:srgbClr val="CADCFC"/>
                </a:solidFill>
                <a:latin typeface="Calibri" pitchFamily="34" charset="0"/>
              </a:rPr>
              <a:t>Intereg</a:t>
            </a:r>
            <a:r>
              <a:rPr lang="en-US" sz="1000">
                <a:solidFill>
                  <a:srgbClr val="CADCFC"/>
                </a:solidFill>
                <a:latin typeface="Calibri" pitchFamily="34" charset="0"/>
              </a:rPr>
              <a:t>  and Creative Europe/Agora-EU at its next annual meeting, Glasgow 8-9 October 2026 </a:t>
            </a:r>
          </a:p>
          <a:p>
            <a:endParaRPr lang="en-US" sz="1000">
              <a:solidFill>
                <a:srgbClr val="CADCFC"/>
              </a:solidFill>
              <a:latin typeface="Calibri" pitchFamily="34" charset="0"/>
            </a:endParaRPr>
          </a:p>
          <a:p>
            <a:pPr marL="0" indent="0">
              <a:buNone/>
            </a:pPr>
            <a:endParaRPr lang="en-US" sz="1000">
              <a:solidFill>
                <a:srgbClr val="CADCFC"/>
              </a:solidFill>
              <a:latin typeface="Calibri" pitchFamily="34" charset="0"/>
            </a:endParaRPr>
          </a:p>
        </p:txBody>
      </p:sp>
      <p:sp>
        <p:nvSpPr>
          <p:cNvPr id="14" name="Card3"/>
          <p:cNvSpPr/>
          <p:nvPr/>
        </p:nvSpPr>
        <p:spPr>
          <a:xfrm>
            <a:off x="6035040" y="2057400"/>
            <a:ext cx="2651760" cy="2743200"/>
          </a:xfrm>
          <a:prstGeom prst="rect">
            <a:avLst/>
          </a:prstGeom>
          <a:solidFill>
            <a:srgbClr val="065A82"/>
          </a:solidFill>
        </p:spPr>
        <p:txBody>
          <a:bodyPr wrap="square" lIns="91440" tIns="91440" rIns="91440" bIns="68580" rtlCol="0" anchor="t"/>
          <a:lstStyle/>
          <a:p>
            <a:pPr marL="0" indent="0">
              <a:spcAft>
                <a:spcPts val="400"/>
              </a:spcAft>
              <a:buNone/>
            </a:pPr>
            <a:r>
              <a:rPr lang="en-US" sz="1200" b="1" dirty="0">
                <a:solidFill>
                  <a:srgbClr val="FFFFFF"/>
                </a:solidFill>
                <a:latin typeface="Georgia" pitchFamily="34" charset="0"/>
              </a:rPr>
              <a:t>Ukraine Solidarity</a:t>
            </a:r>
          </a:p>
          <a:p>
            <a:pPr marL="0" indent="0">
              <a:spcAft>
                <a:spcPts val="500"/>
              </a:spcAft>
              <a:buNone/>
            </a:pPr>
            <a:r>
              <a:rPr lang="en-US" sz="1000">
                <a:solidFill>
                  <a:srgbClr val="CADCFC"/>
                </a:solidFill>
                <a:latin typeface="Calibri" pitchFamily="34" charset="0"/>
              </a:rPr>
              <a:t>ELL/European Parliament co-</a:t>
            </a:r>
            <a:r>
              <a:rPr lang="en-US" sz="1000" err="1">
                <a:solidFill>
                  <a:srgbClr val="CADCFC"/>
                </a:solidFill>
                <a:latin typeface="Calibri" pitchFamily="34" charset="0"/>
              </a:rPr>
              <a:t>organised</a:t>
            </a:r>
            <a:r>
              <a:rPr lang="en-US" sz="1000">
                <a:solidFill>
                  <a:srgbClr val="CADCFC"/>
                </a:solidFill>
                <a:latin typeface="Calibri" pitchFamily="34" charset="0"/>
              </a:rPr>
              <a:t> the Consultation of Ukrainian Partner Cities (March 2026) to support war-affected communities through partnerships.</a:t>
            </a:r>
          </a:p>
          <a:p>
            <a:pPr marL="0" indent="0">
              <a:spcAft>
                <a:spcPts val="500"/>
              </a:spcAft>
              <a:buNone/>
            </a:pPr>
            <a:r>
              <a:rPr lang="en-US" sz="1000">
                <a:solidFill>
                  <a:srgbClr val="CADCFC"/>
                </a:solidFill>
                <a:latin typeface="Calibri" pitchFamily="34" charset="0"/>
              </a:rPr>
              <a:t>Demonstrates how partnerships can serve as a crisis-response tool — </a:t>
            </a:r>
            <a:r>
              <a:rPr lang="en-US" sz="1000" err="1">
                <a:solidFill>
                  <a:srgbClr val="CADCFC"/>
                </a:solidFill>
                <a:latin typeface="Calibri" pitchFamily="34" charset="0"/>
              </a:rPr>
              <a:t>channelling</a:t>
            </a:r>
            <a:r>
              <a:rPr lang="en-US" sz="1000">
                <a:solidFill>
                  <a:srgbClr val="CADCFC"/>
                </a:solidFill>
                <a:latin typeface="Calibri" pitchFamily="34" charset="0"/>
              </a:rPr>
              <a:t> practical solidarity through existing local networks.</a:t>
            </a:r>
          </a:p>
          <a:p>
            <a:pPr marL="0" indent="0">
              <a:buNone/>
            </a:pPr>
            <a:r>
              <a:rPr lang="en-US" sz="1000">
                <a:solidFill>
                  <a:srgbClr val="CADCFC"/>
                </a:solidFill>
                <a:latin typeface="Calibri" pitchFamily="34" charset="0"/>
              </a:rPr>
              <a:t>Bridges the gap between high diplomacy and grassroots civic action in conflict-affected settings.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0D1B2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alphaModFix amt="15000"/>
          </a:blip>
          <a:stretch>
            <a:fillRect/>
          </a:stretch>
        </p:blipFill>
        <p:spPr>
          <a:xfrm>
            <a:off x="3200400" y="548640"/>
            <a:ext cx="2743200" cy="2743200"/>
          </a:xfrm>
          <a:prstGeom prst="rect">
            <a:avLst/>
          </a:prstGeom>
        </p:spPr>
      </p:pic>
      <p:sp>
        <p:nvSpPr>
          <p:cNvPr id="3" name="Text 0"/>
          <p:cNvSpPr/>
          <p:nvPr/>
        </p:nvSpPr>
        <p:spPr>
          <a:xfrm>
            <a:off x="914400" y="1097280"/>
            <a:ext cx="7315200" cy="1828800"/>
          </a:xfrm>
          <a:prstGeom prst="rect">
            <a:avLst/>
          </a:prstGeom>
          <a:noFill/>
          <a:ln/>
        </p:spPr>
        <p:txBody>
          <a:bodyPr wrap="square" lIns="0" tIns="0" rIns="0" bIns="0" rtlCol="0" anchor="ctr"/>
          <a:lstStyle/>
          <a:p>
            <a:pPr marL="0" indent="0" algn="ctr">
              <a:lnSpc>
                <a:spcPct val="120000"/>
              </a:lnSpc>
              <a:buNone/>
            </a:pPr>
            <a:r>
              <a:rPr lang="en-US" sz="3800" b="1" dirty="0">
                <a:solidFill>
                  <a:srgbClr val="FFFFFF"/>
                </a:solidFill>
                <a:latin typeface="Georgia" pitchFamily="34" charset="0"/>
                <a:ea typeface="Georgia" pitchFamily="34" charset="-122"/>
                <a:cs typeface="Georgia" pitchFamily="34" charset="-120"/>
              </a:rPr>
              <a:t>Building Tomorrow's</a:t>
            </a:r>
            <a:endParaRPr lang="en-US" sz="3800" dirty="0"/>
          </a:p>
          <a:p>
            <a:pPr marL="0" indent="0" algn="ctr">
              <a:lnSpc>
                <a:spcPct val="120000"/>
              </a:lnSpc>
              <a:buNone/>
            </a:pPr>
            <a:r>
              <a:rPr lang="en-US" sz="3800" b="1" dirty="0">
                <a:solidFill>
                  <a:srgbClr val="FFFFFF"/>
                </a:solidFill>
                <a:latin typeface="Georgia" pitchFamily="34" charset="0"/>
                <a:ea typeface="Georgia" pitchFamily="34" charset="-122"/>
                <a:cs typeface="Georgia" pitchFamily="34" charset="-120"/>
              </a:rPr>
              <a:t>Global Communities</a:t>
            </a:r>
            <a:endParaRPr lang="en-US" sz="3800" dirty="0"/>
          </a:p>
        </p:txBody>
      </p:sp>
      <p:sp>
        <p:nvSpPr>
          <p:cNvPr id="4" name="Text 1"/>
          <p:cNvSpPr/>
          <p:nvPr/>
        </p:nvSpPr>
        <p:spPr>
          <a:xfrm>
            <a:off x="1371600" y="3017520"/>
            <a:ext cx="6400800" cy="914400"/>
          </a:xfrm>
          <a:prstGeom prst="rect">
            <a:avLst/>
          </a:prstGeom>
          <a:noFill/>
          <a:ln/>
        </p:spPr>
        <p:txBody>
          <a:bodyPr wrap="square" rtlCol="0" anchor="ctr"/>
          <a:lstStyle/>
          <a:p>
            <a:pPr marL="0" indent="0" algn="ctr">
              <a:lnSpc>
                <a:spcPct val="140000"/>
              </a:lnSpc>
              <a:buNone/>
            </a:pPr>
            <a:r>
              <a:rPr lang="en-US" sz="1300" i="1" dirty="0">
                <a:solidFill>
                  <a:srgbClr val="F5F0E8"/>
                </a:solidFill>
                <a:latin typeface="Calibri" pitchFamily="34" charset="0"/>
                <a:ea typeface="Calibri" pitchFamily="34" charset="-122"/>
                <a:cs typeface="Calibri" pitchFamily="34" charset="-120"/>
              </a:rPr>
              <a:t>"City diplomacy is no longer limited to symbolic friendships.</a:t>
            </a:r>
            <a:endParaRPr lang="en-US" sz="1300" dirty="0"/>
          </a:p>
          <a:p>
            <a:pPr marL="0" indent="0" algn="ctr">
              <a:lnSpc>
                <a:spcPct val="140000"/>
              </a:lnSpc>
              <a:buNone/>
            </a:pPr>
            <a:r>
              <a:rPr lang="en-US" sz="1300" i="1" dirty="0">
                <a:solidFill>
                  <a:srgbClr val="F5F0E8"/>
                </a:solidFill>
                <a:latin typeface="Calibri" pitchFamily="34" charset="0"/>
                <a:ea typeface="Calibri" pitchFamily="34" charset="-122"/>
                <a:cs typeface="Calibri" pitchFamily="34" charset="-120"/>
              </a:rPr>
              <a:t>It is now a cross-cutting governance tool for climate action,</a:t>
            </a:r>
            <a:endParaRPr lang="en-US" sz="1300" dirty="0"/>
          </a:p>
          <a:p>
            <a:pPr marL="0" indent="0" algn="ctr">
              <a:lnSpc>
                <a:spcPct val="140000"/>
              </a:lnSpc>
              <a:buNone/>
            </a:pPr>
            <a:r>
              <a:rPr lang="en-US" sz="1300" i="1" dirty="0">
                <a:solidFill>
                  <a:srgbClr val="F5F0E8"/>
                </a:solidFill>
                <a:latin typeface="Calibri" pitchFamily="34" charset="0"/>
                <a:ea typeface="Calibri" pitchFamily="34" charset="-122"/>
                <a:cs typeface="Calibri" pitchFamily="34" charset="-120"/>
              </a:rPr>
              <a:t>migration management, resilience building, and democratic renewal."</a:t>
            </a:r>
            <a:endParaRPr lang="en-US" sz="1300" dirty="0"/>
          </a:p>
        </p:txBody>
      </p:sp>
      <p:sp>
        <p:nvSpPr>
          <p:cNvPr id="5" name="Text 2"/>
          <p:cNvSpPr/>
          <p:nvPr/>
        </p:nvSpPr>
        <p:spPr>
          <a:xfrm>
            <a:off x="1371600" y="3931920"/>
            <a:ext cx="6400800" cy="365760"/>
          </a:xfrm>
          <a:prstGeom prst="rect">
            <a:avLst/>
          </a:prstGeom>
          <a:noFill/>
          <a:ln/>
        </p:spPr>
        <p:txBody>
          <a:bodyPr wrap="square" lIns="0" tIns="0" rIns="0" bIns="0" rtlCol="0" anchor="ctr"/>
          <a:lstStyle/>
          <a:p>
            <a:pPr marL="0" indent="0" algn="ctr">
              <a:buNone/>
            </a:pPr>
            <a:r>
              <a:rPr lang="en-US" sz="1100" dirty="0">
                <a:solidFill>
                  <a:srgbClr val="D4A84B"/>
                </a:solidFill>
                <a:latin typeface="Calibri" pitchFamily="34" charset="0"/>
                <a:ea typeface="Calibri" pitchFamily="34" charset="-122"/>
                <a:cs typeface="Calibri" pitchFamily="34" charset="-120"/>
              </a:rPr>
              <a:t>— Lorenzo Kihlgren Grandi, Director, City Diplomacy Lab/UNECE Center of Excellence for Sustainable Urban Development, Paris</a:t>
            </a:r>
            <a:endParaRPr lang="en-US" sz="1100" dirty="0"/>
          </a:p>
        </p:txBody>
      </p:sp>
      <p:sp>
        <p:nvSpPr>
          <p:cNvPr id="6" name="Text 3"/>
          <p:cNvSpPr/>
          <p:nvPr/>
        </p:nvSpPr>
        <p:spPr>
          <a:xfrm>
            <a:off x="1828800" y="4572000"/>
            <a:ext cx="5486400" cy="320040"/>
          </a:xfrm>
          <a:prstGeom prst="rect">
            <a:avLst/>
          </a:prstGeom>
          <a:noFill/>
          <a:ln/>
        </p:spPr>
        <p:txBody>
          <a:bodyPr wrap="square" lIns="0" tIns="0" rIns="0" bIns="0" rtlCol="0" anchor="ctr"/>
          <a:lstStyle/>
          <a:p>
            <a:pPr marL="0" indent="0" algn="ctr">
              <a:buNone/>
            </a:pPr>
            <a:r>
              <a:rPr lang="en-US" sz="1200" kern="0" spc="200" dirty="0">
                <a:solidFill>
                  <a:srgbClr val="F5F0E8"/>
                </a:solidFill>
                <a:latin typeface="Calibri" pitchFamily="34" charset="0"/>
                <a:ea typeface="Calibri" pitchFamily="34" charset="-122"/>
                <a:cs typeface="Calibri" pitchFamily="34" charset="-120"/>
              </a:rPr>
              <a:t>Connect  •  Collaborate  •  Transform</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solidFill>
          <a:srgbClr val="0D1B2A"/>
        </a:solidFill>
        <a:effectLst/>
      </p:bgPr>
    </p:bg>
    <p:spTree>
      <p:nvGrpSpPr>
        <p:cNvPr id="1" name=""/>
        <p:cNvGrpSpPr/>
        <p:nvPr/>
      </p:nvGrpSpPr>
      <p:grpSpPr>
        <a:xfrm>
          <a:off x="0" y="0"/>
          <a:ext cx="0" cy="0"/>
          <a:chOff x="0" y="0"/>
          <a:chExt cx="0" cy="0"/>
        </a:xfrm>
      </p:grpSpPr>
      <p:sp>
        <p:nvSpPr>
          <p:cNvPr id="2" name="Text 0"/>
          <p:cNvSpPr/>
          <p:nvPr/>
        </p:nvSpPr>
        <p:spPr>
          <a:xfrm>
            <a:off x="731520" y="365760"/>
            <a:ext cx="7680960" cy="640080"/>
          </a:xfrm>
          <a:prstGeom prst="rect">
            <a:avLst/>
          </a:prstGeom>
          <a:noFill/>
          <a:ln/>
        </p:spPr>
        <p:txBody>
          <a:bodyPr wrap="square" lIns="0" tIns="0" rIns="0" bIns="0" rtlCol="0" anchor="ctr"/>
          <a:lstStyle/>
          <a:p>
            <a:pPr marL="0" indent="0">
              <a:buNone/>
            </a:pPr>
            <a:r>
              <a:rPr lang="en-US" sz="3200" b="1" dirty="0">
                <a:solidFill>
                  <a:srgbClr val="FFFFFF"/>
                </a:solidFill>
                <a:latin typeface="Georgia" pitchFamily="34" charset="0"/>
                <a:ea typeface="Georgia" pitchFamily="34" charset="-122"/>
                <a:cs typeface="Georgia" pitchFamily="34" charset="-120"/>
              </a:rPr>
              <a:t>The Evolution of City Partnerships</a:t>
            </a:r>
            <a:endParaRPr lang="en-US" sz="3200" dirty="0"/>
          </a:p>
        </p:txBody>
      </p:sp>
      <p:sp>
        <p:nvSpPr>
          <p:cNvPr id="3" name="Text 1"/>
          <p:cNvSpPr/>
          <p:nvPr/>
        </p:nvSpPr>
        <p:spPr>
          <a:xfrm>
            <a:off x="731520" y="960120"/>
            <a:ext cx="7680960" cy="365760"/>
          </a:xfrm>
          <a:prstGeom prst="rect">
            <a:avLst/>
          </a:prstGeom>
          <a:noFill/>
          <a:ln/>
        </p:spPr>
        <p:txBody>
          <a:bodyPr wrap="square" lIns="0" tIns="0" rIns="0" bIns="0" rtlCol="0" anchor="ctr"/>
          <a:lstStyle/>
          <a:p>
            <a:pPr marL="0" indent="0">
              <a:buNone/>
            </a:pPr>
            <a:r>
              <a:rPr lang="en-US" sz="1400" i="1">
                <a:solidFill>
                  <a:srgbClr val="D4A84B"/>
                </a:solidFill>
                <a:latin typeface="Calibri" pitchFamily="34" charset="0"/>
                <a:ea typeface="Calibri" pitchFamily="34" charset="-122"/>
                <a:cs typeface="Calibri" pitchFamily="34" charset="-120"/>
              </a:rPr>
              <a:t>From symbolic friendship to strategic governance</a:t>
            </a:r>
            <a:endParaRPr lang="en-US" sz="1400" dirty="0"/>
          </a:p>
        </p:txBody>
      </p:sp>
      <p:sp>
        <p:nvSpPr>
          <p:cNvPr id="4" name="Shape 2"/>
          <p:cNvSpPr/>
          <p:nvPr/>
        </p:nvSpPr>
        <p:spPr>
          <a:xfrm>
            <a:off x="731520" y="1645920"/>
            <a:ext cx="1645920" cy="594360"/>
          </a:xfrm>
          <a:prstGeom prst="rect">
            <a:avLst/>
          </a:prstGeom>
          <a:solidFill>
            <a:srgbClr val="065A82"/>
          </a:solidFill>
          <a:ln/>
        </p:spPr>
        <p:txBody>
          <a:bodyPr/>
          <a:lstStyle/>
          <a:p>
            <a:endParaRPr lang="en-GB"/>
          </a:p>
        </p:txBody>
      </p:sp>
      <p:sp>
        <p:nvSpPr>
          <p:cNvPr id="5" name="Text 3"/>
          <p:cNvSpPr/>
          <p:nvPr/>
        </p:nvSpPr>
        <p:spPr>
          <a:xfrm>
            <a:off x="731520" y="1645920"/>
            <a:ext cx="1645920" cy="59436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Post-WWII</a:t>
            </a:r>
            <a:endParaRPr lang="en-US" sz="1300" dirty="0"/>
          </a:p>
        </p:txBody>
      </p:sp>
      <p:sp>
        <p:nvSpPr>
          <p:cNvPr id="6" name="Text 4"/>
          <p:cNvSpPr/>
          <p:nvPr/>
        </p:nvSpPr>
        <p:spPr>
          <a:xfrm>
            <a:off x="2651760" y="1645920"/>
            <a:ext cx="5760720" cy="594360"/>
          </a:xfrm>
          <a:prstGeom prst="rect">
            <a:avLst/>
          </a:prstGeom>
          <a:noFill/>
          <a:ln/>
        </p:spPr>
        <p:txBody>
          <a:bodyPr wrap="square" lIns="0" tIns="0" rIns="0" bIns="0" rtlCol="0" anchor="ctr"/>
          <a:lstStyle/>
          <a:p>
            <a:pPr marL="0" indent="0">
              <a:buNone/>
            </a:pPr>
            <a:r>
              <a:rPr lang="en-US" sz="1300" dirty="0">
                <a:solidFill>
                  <a:srgbClr val="F5F0E8"/>
                </a:solidFill>
                <a:latin typeface="Calibri" pitchFamily="34" charset="0"/>
                <a:ea typeface="Calibri" pitchFamily="34" charset="-122"/>
                <a:cs typeface="Calibri" pitchFamily="34" charset="-120"/>
              </a:rPr>
              <a:t>Peace &amp; reconciliation partnerships between former adversaries; focus on community cultural/educational exchanges and formal mayoral/council visits</a:t>
            </a:r>
            <a:endParaRPr lang="en-US" sz="1300" dirty="0"/>
          </a:p>
        </p:txBody>
      </p:sp>
      <p:sp>
        <p:nvSpPr>
          <p:cNvPr id="7" name="Shape 5"/>
          <p:cNvSpPr/>
          <p:nvPr/>
        </p:nvSpPr>
        <p:spPr>
          <a:xfrm>
            <a:off x="731520" y="2423160"/>
            <a:ext cx="1645920" cy="594360"/>
          </a:xfrm>
          <a:prstGeom prst="rect">
            <a:avLst/>
          </a:prstGeom>
          <a:solidFill>
            <a:srgbClr val="065A82"/>
          </a:solidFill>
          <a:ln/>
        </p:spPr>
        <p:txBody>
          <a:bodyPr/>
          <a:lstStyle/>
          <a:p>
            <a:endParaRPr lang="en-GB"/>
          </a:p>
        </p:txBody>
      </p:sp>
      <p:sp>
        <p:nvSpPr>
          <p:cNvPr id="8" name="Text 6"/>
          <p:cNvSpPr/>
          <p:nvPr/>
        </p:nvSpPr>
        <p:spPr>
          <a:xfrm>
            <a:off x="731520" y="2423160"/>
            <a:ext cx="1645920" cy="59436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1990s–2000s</a:t>
            </a:r>
            <a:endParaRPr lang="en-US" sz="1300" dirty="0"/>
          </a:p>
        </p:txBody>
      </p:sp>
      <p:sp>
        <p:nvSpPr>
          <p:cNvPr id="9" name="Text 7"/>
          <p:cNvSpPr/>
          <p:nvPr/>
        </p:nvSpPr>
        <p:spPr>
          <a:xfrm>
            <a:off x="2651760" y="2423160"/>
            <a:ext cx="5760720" cy="594360"/>
          </a:xfrm>
          <a:prstGeom prst="rect">
            <a:avLst/>
          </a:prstGeom>
          <a:noFill/>
          <a:ln/>
        </p:spPr>
        <p:txBody>
          <a:bodyPr wrap="square" lIns="0" tIns="0" rIns="0" bIns="0" rtlCol="0" anchor="ctr"/>
          <a:lstStyle/>
          <a:p>
            <a:pPr marL="0" indent="0">
              <a:buNone/>
            </a:pPr>
            <a:r>
              <a:rPr lang="en-US" sz="1300" dirty="0">
                <a:solidFill>
                  <a:srgbClr val="F5F0E8"/>
                </a:solidFill>
                <a:latin typeface="Calibri" pitchFamily="34" charset="0"/>
                <a:ea typeface="Calibri" pitchFamily="34" charset="-122"/>
                <a:cs typeface="Calibri" pitchFamily="34" charset="-120"/>
              </a:rPr>
              <a:t>Shift to inter-city cooperation and knowledge sharing/tourism; growth of output based  </a:t>
            </a:r>
            <a:r>
              <a:rPr lang="en-US" sz="1300" dirty="0" err="1">
                <a:solidFill>
                  <a:srgbClr val="F5F0E8"/>
                </a:solidFill>
                <a:latin typeface="Calibri" pitchFamily="34" charset="0"/>
                <a:ea typeface="Calibri" pitchFamily="34" charset="-122"/>
                <a:cs typeface="Calibri" pitchFamily="34" charset="-120"/>
              </a:rPr>
              <a:t>decentralised</a:t>
            </a:r>
            <a:r>
              <a:rPr lang="en-US" sz="1300" dirty="0">
                <a:solidFill>
                  <a:srgbClr val="F5F0E8"/>
                </a:solidFill>
                <a:latin typeface="Calibri" pitchFamily="34" charset="0"/>
                <a:ea typeface="Calibri" pitchFamily="34" charset="-122"/>
                <a:cs typeface="Calibri" pitchFamily="34" charset="-120"/>
              </a:rPr>
              <a:t> cooperation projects supported by national governments &amp; EU  e.g. Commonwealth Local Government Good Practice Scheme (DFID)</a:t>
            </a:r>
            <a:endParaRPr lang="en-US" sz="1300" dirty="0"/>
          </a:p>
        </p:txBody>
      </p:sp>
      <p:sp>
        <p:nvSpPr>
          <p:cNvPr id="10" name="Shape 8"/>
          <p:cNvSpPr/>
          <p:nvPr/>
        </p:nvSpPr>
        <p:spPr>
          <a:xfrm>
            <a:off x="731520" y="3200400"/>
            <a:ext cx="1645920" cy="594360"/>
          </a:xfrm>
          <a:prstGeom prst="rect">
            <a:avLst/>
          </a:prstGeom>
          <a:solidFill>
            <a:srgbClr val="065A82"/>
          </a:solidFill>
          <a:ln/>
        </p:spPr>
        <p:txBody>
          <a:bodyPr/>
          <a:lstStyle/>
          <a:p>
            <a:endParaRPr lang="en-GB"/>
          </a:p>
        </p:txBody>
      </p:sp>
      <p:sp>
        <p:nvSpPr>
          <p:cNvPr id="11" name="Text 9"/>
          <p:cNvSpPr/>
          <p:nvPr/>
        </p:nvSpPr>
        <p:spPr>
          <a:xfrm>
            <a:off x="731520" y="3200400"/>
            <a:ext cx="1645920" cy="59436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2010s</a:t>
            </a:r>
            <a:endParaRPr lang="en-US" sz="1300" dirty="0"/>
          </a:p>
        </p:txBody>
      </p:sp>
      <p:sp>
        <p:nvSpPr>
          <p:cNvPr id="12" name="Text 10"/>
          <p:cNvSpPr/>
          <p:nvPr/>
        </p:nvSpPr>
        <p:spPr>
          <a:xfrm>
            <a:off x="2651760" y="3200400"/>
            <a:ext cx="5760720" cy="594360"/>
          </a:xfrm>
          <a:prstGeom prst="rect">
            <a:avLst/>
          </a:prstGeom>
          <a:noFill/>
          <a:ln/>
        </p:spPr>
        <p:txBody>
          <a:bodyPr wrap="square" lIns="0" tIns="0" rIns="0" bIns="0" rtlCol="0" anchor="ctr"/>
          <a:lstStyle/>
          <a:p>
            <a:pPr marL="0" indent="0">
              <a:buNone/>
            </a:pPr>
            <a:r>
              <a:rPr lang="en-US" sz="1300" dirty="0">
                <a:solidFill>
                  <a:srgbClr val="F5F0E8"/>
                </a:solidFill>
                <a:latin typeface="Calibri" pitchFamily="34" charset="0"/>
                <a:ea typeface="Calibri" pitchFamily="34" charset="-122"/>
                <a:cs typeface="Calibri" pitchFamily="34" charset="-120"/>
              </a:rPr>
              <a:t>Post -2008 austerity &amp; budget/staff cuts, emphasis on securing investment &amp; local economic development, trade missions; </a:t>
            </a:r>
            <a:r>
              <a:rPr lang="en-US" sz="1300" dirty="0" err="1">
                <a:solidFill>
                  <a:srgbClr val="F5F0E8"/>
                </a:solidFill>
                <a:latin typeface="Calibri" pitchFamily="34" charset="0"/>
                <a:ea typeface="Calibri" pitchFamily="34" charset="-122"/>
                <a:cs typeface="Calibri" pitchFamily="34" charset="-120"/>
              </a:rPr>
              <a:t>localsing</a:t>
            </a:r>
            <a:r>
              <a:rPr lang="en-US" sz="1300" dirty="0">
                <a:solidFill>
                  <a:srgbClr val="F5F0E8"/>
                </a:solidFill>
                <a:latin typeface="Calibri" pitchFamily="34" charset="0"/>
                <a:ea typeface="Calibri" pitchFamily="34" charset="-122"/>
                <a:cs typeface="Calibri" pitchFamily="34" charset="-120"/>
              </a:rPr>
              <a:t> SDG implementation and pursuit of Paris climate targets/net zero</a:t>
            </a:r>
            <a:endParaRPr lang="en-US" sz="1300" dirty="0"/>
          </a:p>
        </p:txBody>
      </p:sp>
      <p:sp>
        <p:nvSpPr>
          <p:cNvPr id="13" name="Shape 11"/>
          <p:cNvSpPr/>
          <p:nvPr/>
        </p:nvSpPr>
        <p:spPr>
          <a:xfrm>
            <a:off x="731520" y="3977640"/>
            <a:ext cx="1645920" cy="594360"/>
          </a:xfrm>
          <a:prstGeom prst="rect">
            <a:avLst/>
          </a:prstGeom>
          <a:solidFill>
            <a:srgbClr val="065A82"/>
          </a:solidFill>
          <a:ln/>
        </p:spPr>
        <p:txBody>
          <a:bodyPr/>
          <a:lstStyle/>
          <a:p>
            <a:endParaRPr lang="en-GB"/>
          </a:p>
        </p:txBody>
      </p:sp>
      <p:sp>
        <p:nvSpPr>
          <p:cNvPr id="14" name="Text 12"/>
          <p:cNvSpPr/>
          <p:nvPr/>
        </p:nvSpPr>
        <p:spPr>
          <a:xfrm>
            <a:off x="731520" y="3977640"/>
            <a:ext cx="1645920" cy="59436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2020s–Today</a:t>
            </a:r>
            <a:endParaRPr lang="en-US" sz="1300" dirty="0"/>
          </a:p>
        </p:txBody>
      </p:sp>
      <p:sp>
        <p:nvSpPr>
          <p:cNvPr id="15" name="Text 13"/>
          <p:cNvSpPr/>
          <p:nvPr/>
        </p:nvSpPr>
        <p:spPr>
          <a:xfrm>
            <a:off x="2651760" y="3977640"/>
            <a:ext cx="5760720" cy="594360"/>
          </a:xfrm>
          <a:prstGeom prst="rect">
            <a:avLst/>
          </a:prstGeom>
          <a:noFill/>
          <a:ln/>
        </p:spPr>
        <p:txBody>
          <a:bodyPr wrap="square" lIns="0" tIns="0" rIns="0" bIns="0" rtlCol="0" anchor="ctr"/>
          <a:lstStyle/>
          <a:p>
            <a:pPr marL="0" indent="0">
              <a:buNone/>
            </a:pPr>
            <a:r>
              <a:rPr lang="en-US" sz="1300" dirty="0">
                <a:solidFill>
                  <a:srgbClr val="F5F0E8"/>
                </a:solidFill>
                <a:latin typeface="Calibri" pitchFamily="34" charset="0"/>
                <a:ea typeface="Calibri" pitchFamily="34" charset="-122"/>
                <a:cs typeface="Calibri" pitchFamily="34" charset="-120"/>
              </a:rPr>
              <a:t>Climate action, digital governance, resilience, crisis response (migration; Ukraine); regional approaches – Straits Committee (Kent CC),  GMCA-Ruhr economic partnership</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0D1B2A"/>
        </a:solidFill>
        <a:effectLst/>
      </p:bgPr>
    </p:bg>
    <p:spTree>
      <p:nvGrpSpPr>
        <p:cNvPr id="1" name=""/>
        <p:cNvGrpSpPr/>
        <p:nvPr/>
      </p:nvGrpSpPr>
      <p:grpSpPr>
        <a:xfrm>
          <a:off x="0" y="0"/>
          <a:ext cx="0" cy="0"/>
          <a:chOff x="0" y="0"/>
          <a:chExt cx="0" cy="0"/>
        </a:xfrm>
      </p:grpSpPr>
      <p:sp>
        <p:nvSpPr>
          <p:cNvPr id="2" name="Title"/>
          <p:cNvSpPr/>
          <p:nvPr/>
        </p:nvSpPr>
        <p:spPr>
          <a:xfrm>
            <a:off x="731520" y="274320"/>
            <a:ext cx="8229600" cy="548640"/>
          </a:xfrm>
          <a:prstGeom prst="rect">
            <a:avLst/>
          </a:prstGeom>
          <a:noFill/>
        </p:spPr>
        <p:txBody>
          <a:bodyPr wrap="square" lIns="0" tIns="0" rIns="0" bIns="0" rtlCol="0" anchor="ctr"/>
          <a:lstStyle/>
          <a:p>
            <a:pPr marL="0" indent="0">
              <a:buNone/>
            </a:pPr>
            <a:r>
              <a:rPr lang="en-US" sz="3200" b="1" dirty="0">
                <a:solidFill>
                  <a:srgbClr val="FFFFFF"/>
                </a:solidFill>
                <a:latin typeface="Georgia" pitchFamily="34" charset="0"/>
              </a:rPr>
              <a:t>Shift in City Twinning/Partnerships</a:t>
            </a:r>
          </a:p>
        </p:txBody>
      </p:sp>
      <p:sp>
        <p:nvSpPr>
          <p:cNvPr id="3" name="Subtitle"/>
          <p:cNvSpPr/>
          <p:nvPr/>
        </p:nvSpPr>
        <p:spPr>
          <a:xfrm>
            <a:off x="731520" y="822960"/>
            <a:ext cx="8229600" cy="274320"/>
          </a:xfrm>
          <a:prstGeom prst="rect">
            <a:avLst/>
          </a:prstGeom>
          <a:noFill/>
        </p:spPr>
        <p:txBody>
          <a:bodyPr wrap="square" lIns="0" tIns="0" rIns="0" bIns="0" rtlCol="0" anchor="ctr"/>
          <a:lstStyle/>
          <a:p>
            <a:pPr marL="0" indent="0">
              <a:buNone/>
            </a:pPr>
            <a:r>
              <a:rPr lang="en-US" sz="1400" i="1">
                <a:solidFill>
                  <a:srgbClr val="D4A84B"/>
                </a:solidFill>
                <a:latin typeface="Calibri" pitchFamily="34" charset="0"/>
              </a:rPr>
              <a:t>From symbolic friendship to measurable impact</a:t>
            </a:r>
          </a:p>
        </p:txBody>
      </p:sp>
      <p:sp>
        <p:nvSpPr>
          <p:cNvPr id="4" name="LeftHeader"/>
          <p:cNvSpPr/>
          <p:nvPr/>
        </p:nvSpPr>
        <p:spPr>
          <a:xfrm>
            <a:off x="731520" y="1234440"/>
            <a:ext cx="3840480" cy="411480"/>
          </a:xfrm>
          <a:prstGeom prst="rect">
            <a:avLst/>
          </a:prstGeom>
          <a:solidFill>
            <a:srgbClr val="1B2838"/>
          </a:solidFill>
        </p:spPr>
        <p:txBody>
          <a:bodyPr wrap="square" lIns="137160" tIns="0" rIns="0" bIns="0" rtlCol="0" anchor="ctr"/>
          <a:lstStyle/>
          <a:p>
            <a:pPr marL="0" indent="0">
              <a:buNone/>
            </a:pPr>
            <a:r>
              <a:rPr lang="en-US" sz="1600" b="1">
                <a:solidFill>
                  <a:srgbClr val="CADCFC"/>
                </a:solidFill>
                <a:latin typeface="Georgia" pitchFamily="34" charset="0"/>
              </a:rPr>
              <a:t>Traditional Twinning</a:t>
            </a:r>
          </a:p>
        </p:txBody>
      </p:sp>
      <p:sp>
        <p:nvSpPr>
          <p:cNvPr id="5" name="LeftContent"/>
          <p:cNvSpPr/>
          <p:nvPr/>
        </p:nvSpPr>
        <p:spPr>
          <a:xfrm>
            <a:off x="731520" y="1645920"/>
            <a:ext cx="3840480" cy="3474720"/>
          </a:xfrm>
          <a:prstGeom prst="rect">
            <a:avLst/>
          </a:prstGeom>
          <a:solidFill>
            <a:srgbClr val="1B2838"/>
          </a:solidFill>
        </p:spPr>
        <p:txBody>
          <a:bodyPr wrap="square" lIns="137160" tIns="91440" rIns="137160" bIns="91440" rtlCol="0" anchor="t"/>
          <a:lstStyle/>
          <a:p>
            <a:pPr marL="0" indent="0">
              <a:lnSpc>
                <a:spcPct val="120000"/>
              </a:lnSpc>
              <a:spcAft>
                <a:spcPts val="1000"/>
              </a:spcAft>
              <a:buNone/>
            </a:pPr>
            <a:r>
              <a:rPr lang="en-US" sz="1200" b="1" dirty="0">
                <a:solidFill>
                  <a:srgbClr val="F5F0E8"/>
                </a:solidFill>
                <a:latin typeface="Calibri" pitchFamily="34" charset="0"/>
              </a:rPr>
              <a:t>Symbolic Agreements</a:t>
            </a:r>
            <a:endParaRPr lang="en-US" sz="1200" b="1">
              <a:solidFill>
                <a:srgbClr val="F5F0E8"/>
              </a:solidFill>
              <a:latin typeface="Calibri" pitchFamily="34" charset="0"/>
            </a:endParaRPr>
          </a:p>
          <a:p>
            <a:pPr marL="0" indent="0">
              <a:spcAft>
                <a:spcPts val="1000"/>
              </a:spcAft>
              <a:buNone/>
            </a:pPr>
            <a:r>
              <a:rPr lang="en-US" sz="1200">
                <a:solidFill>
                  <a:srgbClr val="CADCFC"/>
                </a:solidFill>
                <a:latin typeface="Calibri" pitchFamily="34" charset="0"/>
              </a:rPr>
              <a:t>Ceremonial signings and goodwill visits with formal twinning agreements but often limited follow-through</a:t>
            </a:r>
          </a:p>
          <a:p>
            <a:pPr marL="0" indent="0">
              <a:spcAft>
                <a:spcPts val="1200"/>
              </a:spcAft>
              <a:buNone/>
            </a:pPr>
            <a:r>
              <a:rPr lang="en-US" sz="1200" b="1" dirty="0">
                <a:solidFill>
                  <a:srgbClr val="F5F0E8"/>
                </a:solidFill>
                <a:latin typeface="Calibri" pitchFamily="34" charset="0"/>
              </a:rPr>
              <a:t>Cultural &amp; Educational Focus</a:t>
            </a:r>
          </a:p>
          <a:p>
            <a:pPr marL="0" indent="0">
              <a:spcAft>
                <a:spcPts val="1000"/>
              </a:spcAft>
              <a:buNone/>
            </a:pPr>
            <a:r>
              <a:rPr lang="en-US" sz="1200">
                <a:solidFill>
                  <a:srgbClr val="CADCFC"/>
                </a:solidFill>
                <a:latin typeface="Calibri" pitchFamily="34" charset="0"/>
              </a:rPr>
              <a:t>Primarily exchange of delegations, schools and students, art, and cultural performances</a:t>
            </a:r>
          </a:p>
          <a:p>
            <a:pPr marL="0" indent="0">
              <a:spcAft>
                <a:spcPts val="1200"/>
              </a:spcAft>
              <a:buNone/>
            </a:pPr>
            <a:r>
              <a:rPr lang="en-US" sz="1200" b="1" dirty="0">
                <a:solidFill>
                  <a:srgbClr val="F5F0E8"/>
                </a:solidFill>
                <a:latin typeface="Calibri" pitchFamily="34" charset="0"/>
              </a:rPr>
              <a:t>Bilateral &amp; Ad Hoc</a:t>
            </a:r>
          </a:p>
          <a:p>
            <a:pPr marL="0" indent="0">
              <a:spcAft>
                <a:spcPts val="1000"/>
              </a:spcAft>
              <a:buNone/>
            </a:pPr>
            <a:r>
              <a:rPr lang="en-US" sz="1200">
                <a:solidFill>
                  <a:srgbClr val="CADCFC"/>
                </a:solidFill>
                <a:latin typeface="Calibri" pitchFamily="34" charset="0"/>
              </a:rPr>
              <a:t>One-to-one city pairs with informal, relationship-driven activities</a:t>
            </a:r>
          </a:p>
          <a:p>
            <a:pPr marL="0" indent="0">
              <a:spcAft>
                <a:spcPts val="1200"/>
              </a:spcAft>
              <a:buNone/>
            </a:pPr>
            <a:r>
              <a:rPr lang="en-US" sz="1200" b="1" dirty="0">
                <a:solidFill>
                  <a:srgbClr val="F5F0E8"/>
                </a:solidFill>
                <a:latin typeface="Calibri" pitchFamily="34" charset="0"/>
              </a:rPr>
              <a:t>No Metrics</a:t>
            </a:r>
          </a:p>
          <a:p>
            <a:pPr marL="0" indent="0">
              <a:buNone/>
            </a:pPr>
            <a:r>
              <a:rPr lang="en-US" sz="1200">
                <a:solidFill>
                  <a:srgbClr val="CADCFC"/>
                </a:solidFill>
                <a:latin typeface="Calibri" pitchFamily="34" charset="0"/>
              </a:rPr>
              <a:t>Success measured by number of visits, not tangible outcomes</a:t>
            </a:r>
          </a:p>
        </p:txBody>
      </p:sp>
      <p:sp>
        <p:nvSpPr>
          <p:cNvPr id="6" name="Arrow"/>
          <p:cNvSpPr/>
          <p:nvPr/>
        </p:nvSpPr>
        <p:spPr>
          <a:xfrm>
            <a:off x="4663440" y="2834640"/>
            <a:ext cx="365760" cy="365760"/>
          </a:xfrm>
          <a:prstGeom prst="rightArrow">
            <a:avLst/>
          </a:prstGeom>
          <a:solidFill>
            <a:srgbClr val="D4A84B"/>
          </a:solidFill>
          <a:ln>
            <a:noFill/>
          </a:ln>
        </p:spPr>
        <p:txBody>
          <a:bodyPr/>
          <a:lstStyle/>
          <a:p>
            <a:endParaRPr lang="en-US"/>
          </a:p>
        </p:txBody>
      </p:sp>
      <p:sp>
        <p:nvSpPr>
          <p:cNvPr id="7" name="RightHeader"/>
          <p:cNvSpPr/>
          <p:nvPr/>
        </p:nvSpPr>
        <p:spPr>
          <a:xfrm>
            <a:off x="5120640" y="1234440"/>
            <a:ext cx="3840480" cy="411480"/>
          </a:xfrm>
          <a:prstGeom prst="rect">
            <a:avLst/>
          </a:prstGeom>
          <a:solidFill>
            <a:srgbClr val="065A82"/>
          </a:solidFill>
        </p:spPr>
        <p:txBody>
          <a:bodyPr wrap="square" lIns="137160" tIns="0" rIns="0" bIns="0" rtlCol="0" anchor="ctr"/>
          <a:lstStyle/>
          <a:p>
            <a:pPr marL="0" indent="0">
              <a:buNone/>
            </a:pPr>
            <a:r>
              <a:rPr lang="en-US" sz="1600" b="1">
                <a:solidFill>
                  <a:srgbClr val="FFFFFF"/>
                </a:solidFill>
                <a:latin typeface="Georgia" pitchFamily="34" charset="0"/>
              </a:rPr>
              <a:t>Modern Output-Based</a:t>
            </a:r>
          </a:p>
        </p:txBody>
      </p:sp>
      <p:sp>
        <p:nvSpPr>
          <p:cNvPr id="8" name="RightContent"/>
          <p:cNvSpPr/>
          <p:nvPr/>
        </p:nvSpPr>
        <p:spPr>
          <a:xfrm>
            <a:off x="5120640" y="1645920"/>
            <a:ext cx="3840480" cy="3474720"/>
          </a:xfrm>
          <a:prstGeom prst="rect">
            <a:avLst/>
          </a:prstGeom>
          <a:solidFill>
            <a:srgbClr val="065A82"/>
          </a:solidFill>
        </p:spPr>
        <p:txBody>
          <a:bodyPr wrap="square" lIns="137160" tIns="91440" rIns="137160" bIns="91440" rtlCol="0" anchor="t"/>
          <a:lstStyle/>
          <a:p>
            <a:pPr marL="0" indent="0">
              <a:lnSpc>
                <a:spcPct val="120000"/>
              </a:lnSpc>
              <a:spcAft>
                <a:spcPts val="1000"/>
              </a:spcAft>
              <a:buNone/>
            </a:pPr>
            <a:r>
              <a:rPr lang="en-US" sz="1200" b="1" dirty="0">
                <a:solidFill>
                  <a:srgbClr val="FFFFFF"/>
                </a:solidFill>
                <a:latin typeface="Calibri" pitchFamily="34" charset="0"/>
              </a:rPr>
              <a:t>Strategic Partnerships</a:t>
            </a:r>
          </a:p>
          <a:p>
            <a:pPr marL="0" indent="0">
              <a:spcAft>
                <a:spcPts val="1000"/>
              </a:spcAft>
              <a:buNone/>
            </a:pPr>
            <a:r>
              <a:rPr lang="en-US" sz="1200" dirty="0">
                <a:solidFill>
                  <a:srgbClr val="CADCFC"/>
                </a:solidFill>
                <a:latin typeface="Calibri" pitchFamily="34" charset="0"/>
              </a:rPr>
              <a:t>Goal-oriented agreements with defined deliverables, timelines, and accountability; integrated into local plans</a:t>
            </a:r>
          </a:p>
          <a:p>
            <a:pPr marL="0" indent="0">
              <a:spcAft>
                <a:spcPts val="1200"/>
              </a:spcAft>
              <a:buNone/>
            </a:pPr>
            <a:r>
              <a:rPr lang="en-US" sz="1200" b="1" dirty="0">
                <a:solidFill>
                  <a:srgbClr val="FFFFFF"/>
                </a:solidFill>
                <a:latin typeface="Calibri" pitchFamily="34" charset="0"/>
              </a:rPr>
              <a:t>Policy &amp; Governance Focus</a:t>
            </a:r>
          </a:p>
          <a:p>
            <a:pPr marL="0" indent="0">
              <a:spcAft>
                <a:spcPts val="1000"/>
              </a:spcAft>
              <a:buNone/>
            </a:pPr>
            <a:r>
              <a:rPr lang="en-US" sz="1200" dirty="0">
                <a:solidFill>
                  <a:srgbClr val="CADCFC"/>
                </a:solidFill>
                <a:latin typeface="Calibri" pitchFamily="34" charset="0"/>
              </a:rPr>
              <a:t>Joint climate plans, shared digital services, coordinated migration responses</a:t>
            </a:r>
          </a:p>
          <a:p>
            <a:pPr marL="0" indent="0">
              <a:spcAft>
                <a:spcPts val="1200"/>
              </a:spcAft>
              <a:buNone/>
            </a:pPr>
            <a:r>
              <a:rPr lang="en-US" sz="1200" b="1" dirty="0">
                <a:solidFill>
                  <a:srgbClr val="FFFFFF"/>
                </a:solidFill>
                <a:latin typeface="Calibri" pitchFamily="34" charset="0"/>
              </a:rPr>
              <a:t>Multi-City Networks</a:t>
            </a:r>
          </a:p>
          <a:p>
            <a:pPr marL="0" indent="0">
              <a:spcAft>
                <a:spcPts val="1000"/>
              </a:spcAft>
              <a:buNone/>
            </a:pPr>
            <a:r>
              <a:rPr lang="en-US" sz="1200" dirty="0">
                <a:solidFill>
                  <a:srgbClr val="CADCFC"/>
                </a:solidFill>
                <a:latin typeface="Calibri" pitchFamily="34" charset="0"/>
              </a:rPr>
              <a:t>Coalitions of dozens of cities pooling resources for shared challenges and knowledge exchange</a:t>
            </a:r>
          </a:p>
          <a:p>
            <a:pPr marL="0" indent="0">
              <a:spcAft>
                <a:spcPts val="1200"/>
              </a:spcAft>
              <a:buNone/>
            </a:pPr>
            <a:r>
              <a:rPr lang="en-US" sz="1200" b="1" dirty="0">
                <a:solidFill>
                  <a:srgbClr val="FFFFFF"/>
                </a:solidFill>
                <a:latin typeface="Calibri" pitchFamily="34" charset="0"/>
              </a:rPr>
              <a:t>Measurable Impact</a:t>
            </a:r>
          </a:p>
          <a:p>
            <a:pPr marL="0" indent="0">
              <a:buNone/>
            </a:pPr>
            <a:r>
              <a:rPr lang="en-US" sz="1200" dirty="0">
                <a:solidFill>
                  <a:srgbClr val="CADCFC"/>
                </a:solidFill>
                <a:latin typeface="Calibri" pitchFamily="34" charset="0"/>
              </a:rPr>
              <a:t>KPIs, evaluation frameworks, and evidence-based assessment of partnership outcomes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6">
    <p:bg>
      <p:bgPr>
        <a:solidFill>
          <a:srgbClr val="0D1B2A"/>
        </a:solidFill>
        <a:effectLst/>
      </p:bgPr>
    </p:bg>
    <p:spTree>
      <p:nvGrpSpPr>
        <p:cNvPr id="1" name=""/>
        <p:cNvGrpSpPr/>
        <p:nvPr/>
      </p:nvGrpSpPr>
      <p:grpSpPr>
        <a:xfrm>
          <a:off x="0" y="0"/>
          <a:ext cx="0" cy="0"/>
          <a:chOff x="0" y="0"/>
          <a:chExt cx="0" cy="0"/>
        </a:xfrm>
      </p:grpSpPr>
      <p:sp>
        <p:nvSpPr>
          <p:cNvPr id="20" name="AccentBar"/>
          <p:cNvSpPr/>
          <p:nvPr/>
        </p:nvSpPr>
        <p:spPr>
          <a:xfrm>
            <a:off x="0" y="0"/>
            <a:ext cx="91440" cy="5143500"/>
          </a:xfrm>
          <a:prstGeom prst="rect">
            <a:avLst/>
          </a:prstGeom>
          <a:solidFill>
            <a:srgbClr val="065A82"/>
          </a:solidFill>
          <a:ln>
            <a:noFill/>
          </a:ln>
        </p:spPr>
        <p:txBody>
          <a:bodyPr/>
          <a:lstStyle/>
          <a:p>
            <a:endParaRPr lang="en-US"/>
          </a:p>
        </p:txBody>
      </p:sp>
      <p:sp>
        <p:nvSpPr>
          <p:cNvPr id="2" name="Title"/>
          <p:cNvSpPr/>
          <p:nvPr/>
        </p:nvSpPr>
        <p:spPr>
          <a:xfrm>
            <a:off x="457200" y="182880"/>
            <a:ext cx="8229600" cy="502920"/>
          </a:xfrm>
          <a:prstGeom prst="rect">
            <a:avLst/>
          </a:prstGeom>
          <a:noFill/>
        </p:spPr>
        <p:txBody>
          <a:bodyPr wrap="square" lIns="0" tIns="0" rIns="0" bIns="0" rtlCol="0" anchor="b"/>
          <a:lstStyle/>
          <a:p>
            <a:pPr marL="0" indent="0">
              <a:buNone/>
            </a:pPr>
            <a:r>
              <a:rPr lang="en-US" sz="3200" b="1" dirty="0">
                <a:solidFill>
                  <a:srgbClr val="FFFFFF"/>
                </a:solidFill>
                <a:latin typeface="Georgia" pitchFamily="34" charset="0"/>
              </a:rPr>
              <a:t>SDG </a:t>
            </a:r>
            <a:r>
              <a:rPr lang="en-US" sz="3200" b="1" dirty="0" err="1">
                <a:solidFill>
                  <a:srgbClr val="FFFFFF"/>
                </a:solidFill>
                <a:latin typeface="Georgia" pitchFamily="34" charset="0"/>
              </a:rPr>
              <a:t>Localisation</a:t>
            </a:r>
            <a:r>
              <a:rPr lang="en-US" sz="3200" b="1" dirty="0">
                <a:solidFill>
                  <a:srgbClr val="FFFFFF"/>
                </a:solidFill>
                <a:latin typeface="Georgia" pitchFamily="34" charset="0"/>
              </a:rPr>
              <a:t> at City Level</a:t>
            </a:r>
          </a:p>
        </p:txBody>
      </p:sp>
      <p:sp>
        <p:nvSpPr>
          <p:cNvPr id="3" name="Subtitle"/>
          <p:cNvSpPr/>
          <p:nvPr/>
        </p:nvSpPr>
        <p:spPr>
          <a:xfrm>
            <a:off x="457200" y="731520"/>
            <a:ext cx="8229600" cy="274320"/>
          </a:xfrm>
          <a:prstGeom prst="rect">
            <a:avLst/>
          </a:prstGeom>
          <a:noFill/>
        </p:spPr>
        <p:txBody>
          <a:bodyPr wrap="square" lIns="0" tIns="0" rIns="0" bIns="0" rtlCol="0" anchor="t"/>
          <a:lstStyle/>
          <a:p>
            <a:pPr marL="0" indent="0">
              <a:buNone/>
            </a:pPr>
            <a:r>
              <a:rPr lang="en-US" sz="1300" i="1">
                <a:solidFill>
                  <a:srgbClr val="D4A84B"/>
                </a:solidFill>
                <a:latin typeface="Calibri" pitchFamily="34" charset="0"/>
              </a:rPr>
              <a:t>Translating global goals into local action through city partnerships</a:t>
            </a:r>
          </a:p>
        </p:txBody>
      </p:sp>
      <p:sp>
        <p:nvSpPr>
          <p:cNvPr id="4" name="LeftHeader"/>
          <p:cNvSpPr/>
          <p:nvPr/>
        </p:nvSpPr>
        <p:spPr>
          <a:xfrm>
            <a:off x="457200" y="1143000"/>
            <a:ext cx="4114800" cy="320040"/>
          </a:xfrm>
          <a:prstGeom prst="rect">
            <a:avLst/>
          </a:prstGeom>
          <a:solidFill>
            <a:srgbClr val="0D1B2A"/>
          </a:solidFill>
        </p:spPr>
        <p:txBody>
          <a:bodyPr wrap="square" lIns="114300" tIns="0" rIns="0" bIns="0" rtlCol="0" anchor="ctr"/>
          <a:lstStyle/>
          <a:p>
            <a:pPr marL="0" indent="0">
              <a:buNone/>
            </a:pPr>
            <a:r>
              <a:rPr lang="en-US" sz="1300" b="1">
                <a:solidFill>
                  <a:srgbClr val="D4A84B"/>
                </a:solidFill>
                <a:latin typeface="Georgia" pitchFamily="34" charset="0"/>
              </a:rPr>
              <a:t>The Global Framework</a:t>
            </a:r>
          </a:p>
        </p:txBody>
      </p:sp>
      <p:sp>
        <p:nvSpPr>
          <p:cNvPr id="5" name="LeftContent"/>
          <p:cNvSpPr/>
          <p:nvPr/>
        </p:nvSpPr>
        <p:spPr>
          <a:xfrm>
            <a:off x="457200" y="1463040"/>
            <a:ext cx="4114800" cy="3383280"/>
          </a:xfrm>
          <a:prstGeom prst="rect">
            <a:avLst/>
          </a:prstGeom>
          <a:solidFill>
            <a:srgbClr val="1B2838"/>
          </a:solidFill>
        </p:spPr>
        <p:txBody>
          <a:bodyPr wrap="square" lIns="114300" tIns="91440" rIns="114300" bIns="91440" rtlCol="0" anchor="t"/>
          <a:lstStyle/>
          <a:p>
            <a:pPr marL="0" indent="0">
              <a:spcAft>
                <a:spcPts val="500"/>
              </a:spcAft>
              <a:buNone/>
            </a:pPr>
            <a:r>
              <a:rPr lang="en-US" sz="1100" b="1" dirty="0">
                <a:solidFill>
                  <a:srgbClr val="D4A84B"/>
                </a:solidFill>
                <a:latin typeface="Calibri" pitchFamily="34" charset="0"/>
              </a:rPr>
              <a:t>65% of SDG Targets Are Local</a:t>
            </a:r>
          </a:p>
          <a:p>
            <a:pPr marL="0" indent="0">
              <a:spcAft>
                <a:spcPts val="700"/>
              </a:spcAft>
              <a:buNone/>
            </a:pPr>
            <a:r>
              <a:rPr lang="en-US" sz="1100" dirty="0">
                <a:solidFill>
                  <a:srgbClr val="CADCFC"/>
                </a:solidFill>
                <a:latin typeface="Calibri" pitchFamily="34" charset="0"/>
              </a:rPr>
              <a:t>Of the 169 SDG targets, 65% require direct action by local and regional governments in areas like housing, transport, water, and land use.</a:t>
            </a:r>
          </a:p>
          <a:p>
            <a:pPr marL="0" indent="0">
              <a:spcAft>
                <a:spcPts val="500"/>
              </a:spcAft>
              <a:buNone/>
            </a:pPr>
            <a:r>
              <a:rPr lang="en-US" sz="1100" b="1" dirty="0">
                <a:solidFill>
                  <a:srgbClr val="D4A84B"/>
                </a:solidFill>
                <a:latin typeface="Calibri" pitchFamily="34" charset="0"/>
              </a:rPr>
              <a:t>Voluntary Local Reviews (VLRs)</a:t>
            </a:r>
          </a:p>
          <a:p>
            <a:pPr marL="0" indent="0">
              <a:spcAft>
                <a:spcPts val="700"/>
              </a:spcAft>
              <a:buNone/>
            </a:pPr>
            <a:r>
              <a:rPr lang="en-US" sz="1100" dirty="0">
                <a:solidFill>
                  <a:srgbClr val="CADCFC"/>
                </a:solidFill>
                <a:latin typeface="Calibri" pitchFamily="34" charset="0"/>
              </a:rPr>
              <a:t>532 VLRs published by 428 localities across 72 countries. SDG 11 (Sustainable Cities) is the most consistently reviewed goal by municipalities worldwide.</a:t>
            </a:r>
          </a:p>
          <a:p>
            <a:pPr marL="0" indent="0">
              <a:spcAft>
                <a:spcPts val="500"/>
              </a:spcAft>
              <a:buNone/>
            </a:pPr>
            <a:r>
              <a:rPr lang="en-US" sz="1100" b="1" dirty="0">
                <a:solidFill>
                  <a:srgbClr val="D4A84B"/>
                </a:solidFill>
                <a:latin typeface="Calibri" pitchFamily="34" charset="0"/>
              </a:rPr>
              <a:t>The Progress Gap</a:t>
            </a:r>
          </a:p>
          <a:p>
            <a:pPr marL="0" indent="0">
              <a:spcAft>
                <a:spcPts val="700"/>
              </a:spcAft>
              <a:buNone/>
            </a:pPr>
            <a:r>
              <a:rPr lang="en-US" sz="1100" dirty="0">
                <a:solidFill>
                  <a:srgbClr val="CADCFC"/>
                </a:solidFill>
                <a:latin typeface="Calibri" pitchFamily="34" charset="0"/>
              </a:rPr>
              <a:t>Only 35% of SDG targets globally are on track. At the 2025 HLPF, 40% of reporting countries engaged local governments, but one-third excluded them entirely.</a:t>
            </a:r>
          </a:p>
          <a:p>
            <a:pPr marL="0" indent="0">
              <a:spcAft>
                <a:spcPts val="500"/>
              </a:spcAft>
              <a:buNone/>
            </a:pPr>
            <a:r>
              <a:rPr lang="en-US" sz="1100" b="1" dirty="0">
                <a:solidFill>
                  <a:srgbClr val="D4A84B"/>
                </a:solidFill>
                <a:latin typeface="Calibri" pitchFamily="34" charset="0"/>
              </a:rPr>
              <a:t>Key Networks</a:t>
            </a:r>
          </a:p>
          <a:p>
            <a:pPr marL="0" indent="0">
              <a:buNone/>
            </a:pPr>
            <a:r>
              <a:rPr lang="en-US" sz="1100" dirty="0">
                <a:solidFill>
                  <a:srgbClr val="CADCFC"/>
                </a:solidFill>
                <a:latin typeface="Calibri" pitchFamily="34" charset="0"/>
              </a:rPr>
              <a:t>UCLG, CLGF, UN-Habitat, the Global Taskforce, and the Local2030 Coalition coordinate city-level SDG reporting, advocacy, and peer learning.</a:t>
            </a:r>
          </a:p>
        </p:txBody>
      </p:sp>
      <p:sp>
        <p:nvSpPr>
          <p:cNvPr id="6" name="RightHeader"/>
          <p:cNvSpPr/>
          <p:nvPr/>
        </p:nvSpPr>
        <p:spPr>
          <a:xfrm>
            <a:off x="4800600" y="1143000"/>
            <a:ext cx="4114800" cy="320040"/>
          </a:xfrm>
          <a:prstGeom prst="rect">
            <a:avLst/>
          </a:prstGeom>
          <a:solidFill>
            <a:srgbClr val="065A82"/>
          </a:solidFill>
        </p:spPr>
        <p:txBody>
          <a:bodyPr wrap="square" lIns="114300" tIns="0" rIns="0" bIns="0" rtlCol="0" anchor="ctr"/>
          <a:lstStyle/>
          <a:p>
            <a:pPr marL="0" indent="0">
              <a:buNone/>
            </a:pPr>
            <a:r>
              <a:rPr lang="en-US" sz="1300" b="1" dirty="0">
                <a:solidFill>
                  <a:srgbClr val="FFFFFF"/>
                </a:solidFill>
                <a:latin typeface="Georgia" pitchFamily="34" charset="0"/>
              </a:rPr>
              <a:t>How Local Partnerships Deliver SDGs</a:t>
            </a:r>
          </a:p>
        </p:txBody>
      </p:sp>
      <p:sp>
        <p:nvSpPr>
          <p:cNvPr id="7" name="RightContent"/>
          <p:cNvSpPr/>
          <p:nvPr/>
        </p:nvSpPr>
        <p:spPr>
          <a:xfrm>
            <a:off x="4800600" y="1463040"/>
            <a:ext cx="4114800" cy="3383280"/>
          </a:xfrm>
          <a:prstGeom prst="rect">
            <a:avLst/>
          </a:prstGeom>
          <a:solidFill>
            <a:srgbClr val="065A82"/>
          </a:solidFill>
        </p:spPr>
        <p:txBody>
          <a:bodyPr wrap="square" lIns="114300" tIns="91440" rIns="114300" bIns="91440" rtlCol="0" anchor="t"/>
          <a:lstStyle/>
          <a:p>
            <a:pPr marL="0" indent="0">
              <a:spcAft>
                <a:spcPts val="500"/>
              </a:spcAft>
              <a:buNone/>
            </a:pPr>
            <a:r>
              <a:rPr lang="en-US" sz="1100" b="1" dirty="0" err="1">
                <a:solidFill>
                  <a:srgbClr val="FFFFFF"/>
                </a:solidFill>
                <a:latin typeface="Calibri" pitchFamily="34" charset="0"/>
              </a:rPr>
              <a:t>Localisation</a:t>
            </a:r>
            <a:r>
              <a:rPr lang="en-US" sz="1100" b="1" dirty="0">
                <a:solidFill>
                  <a:srgbClr val="FFFFFF"/>
                </a:solidFill>
                <a:latin typeface="Calibri" pitchFamily="34" charset="0"/>
              </a:rPr>
              <a:t> at city level</a:t>
            </a:r>
          </a:p>
          <a:p>
            <a:pPr marL="0" indent="0">
              <a:spcAft>
                <a:spcPts val="700"/>
              </a:spcAft>
              <a:buNone/>
            </a:pPr>
            <a:r>
              <a:rPr lang="en-US" sz="1100" dirty="0">
                <a:solidFill>
                  <a:srgbClr val="CADCFC"/>
                </a:solidFill>
                <a:latin typeface="Calibri" pitchFamily="34" charset="0"/>
              </a:rPr>
              <a:t>Cities have mainstreamed the global </a:t>
            </a:r>
            <a:r>
              <a:rPr lang="en-US" sz="1100">
                <a:solidFill>
                  <a:srgbClr val="CADCFC"/>
                </a:solidFill>
                <a:latin typeface="Calibri" pitchFamily="34" charset="0"/>
              </a:rPr>
              <a:t>SDG framework into </a:t>
            </a:r>
            <a:r>
              <a:rPr lang="en-US" sz="1100" dirty="0">
                <a:solidFill>
                  <a:srgbClr val="CADCFC"/>
                </a:solidFill>
                <a:latin typeface="Calibri" pitchFamily="34" charset="0"/>
              </a:rPr>
              <a:t>their own corporate/strategic and local plans </a:t>
            </a:r>
            <a:r>
              <a:rPr lang="en-US" sz="1100" dirty="0" err="1">
                <a:solidFill>
                  <a:srgbClr val="CADCFC"/>
                </a:solidFill>
                <a:latin typeface="Calibri" pitchFamily="34" charset="0"/>
              </a:rPr>
              <a:t>eg</a:t>
            </a:r>
            <a:r>
              <a:rPr lang="en-US" sz="1100" dirty="0">
                <a:solidFill>
                  <a:srgbClr val="CADCFC"/>
                </a:solidFill>
                <a:latin typeface="Calibri" pitchFamily="34" charset="0"/>
              </a:rPr>
              <a:t> Canterbury City Council</a:t>
            </a:r>
          </a:p>
          <a:p>
            <a:pPr marL="0" indent="0">
              <a:spcAft>
                <a:spcPts val="500"/>
              </a:spcAft>
              <a:buNone/>
            </a:pPr>
            <a:r>
              <a:rPr lang="en-US" sz="1100" b="1" dirty="0">
                <a:solidFill>
                  <a:srgbClr val="FFFFFF"/>
                </a:solidFill>
                <a:latin typeface="Calibri" pitchFamily="34" charset="0"/>
              </a:rPr>
              <a:t>Peer Learning &amp; Capacity Building</a:t>
            </a:r>
          </a:p>
          <a:p>
            <a:pPr marL="0" indent="0">
              <a:spcAft>
                <a:spcPts val="700"/>
              </a:spcAft>
              <a:buNone/>
            </a:pPr>
            <a:r>
              <a:rPr lang="en-US" sz="1100" dirty="0">
                <a:solidFill>
                  <a:srgbClr val="CADCFC"/>
                </a:solidFill>
                <a:latin typeface="Calibri" pitchFamily="34" charset="0"/>
              </a:rPr>
              <a:t>VLRs enable cities to share governance innovations, data systems, and participatory approaches across borders — turning local reviews into collaborative action.</a:t>
            </a:r>
          </a:p>
          <a:p>
            <a:pPr marL="0" indent="0">
              <a:spcAft>
                <a:spcPts val="500"/>
              </a:spcAft>
              <a:buNone/>
            </a:pPr>
            <a:r>
              <a:rPr lang="en-US" sz="1100" b="1" dirty="0" err="1">
                <a:solidFill>
                  <a:srgbClr val="FFFFFF"/>
                </a:solidFill>
                <a:latin typeface="Calibri" pitchFamily="34" charset="0"/>
              </a:rPr>
              <a:t>Decentralised</a:t>
            </a:r>
            <a:r>
              <a:rPr lang="en-US" sz="1100" b="1" dirty="0">
                <a:solidFill>
                  <a:srgbClr val="FFFFFF"/>
                </a:solidFill>
                <a:latin typeface="Calibri" pitchFamily="34" charset="0"/>
              </a:rPr>
              <a:t> Cooperation Growing</a:t>
            </a:r>
          </a:p>
          <a:p>
            <a:pPr>
              <a:spcAft>
                <a:spcPts val="700"/>
              </a:spcAft>
            </a:pPr>
            <a:r>
              <a:rPr lang="en-US" sz="1100" dirty="0">
                <a:solidFill>
                  <a:srgbClr val="CADCFC"/>
                </a:solidFill>
                <a:latin typeface="Calibri" pitchFamily="34" charset="0"/>
              </a:rPr>
              <a:t>Official development assistance by local governments doubled from $1.7bn (2013) to $3.6bn (2023), reflecting growing sub-national international engagement. The EU’s Partnerships for Sustainable Cities </a:t>
            </a:r>
            <a:r>
              <a:rPr lang="en-US" sz="1100" dirty="0" err="1">
                <a:solidFill>
                  <a:srgbClr val="CADCFC"/>
                </a:solidFill>
                <a:latin typeface="Calibri" pitchFamily="34" charset="0"/>
              </a:rPr>
              <a:t>mobilised</a:t>
            </a:r>
            <a:r>
              <a:rPr lang="en-US" sz="1100" dirty="0">
                <a:solidFill>
                  <a:srgbClr val="CADCFC"/>
                </a:solidFill>
                <a:latin typeface="Calibri" pitchFamily="34" charset="0"/>
              </a:rPr>
              <a:t> €165M across 57 city-to-city projects aligned with SDGs 11 and 17</a:t>
            </a:r>
          </a:p>
          <a:p>
            <a:pPr marL="0" indent="0">
              <a:spcAft>
                <a:spcPts val="500"/>
              </a:spcAft>
              <a:buNone/>
            </a:pPr>
            <a:r>
              <a:rPr lang="en-US" sz="1100" b="1" dirty="0">
                <a:solidFill>
                  <a:srgbClr val="FFFFFF"/>
                </a:solidFill>
                <a:latin typeface="Calibri" pitchFamily="34" charset="0"/>
              </a:rPr>
              <a:t>Thematic Alignment</a:t>
            </a:r>
          </a:p>
          <a:p>
            <a:pPr marL="0" indent="0">
              <a:buNone/>
            </a:pPr>
            <a:r>
              <a:rPr lang="en-US" sz="1100" dirty="0">
                <a:solidFill>
                  <a:srgbClr val="CADCFC"/>
                </a:solidFill>
                <a:latin typeface="Calibri" pitchFamily="34" charset="0"/>
              </a:rPr>
              <a:t>Climate (SDG 13), inclusion (SDG 10), health (SDG 3), decent work (SDG 8) are examples where partnerships accelerate delivery.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0D1B2A"/>
        </a:solidFill>
        <a:effectLst/>
      </p:bgPr>
    </p:bg>
    <p:spTree>
      <p:nvGrpSpPr>
        <p:cNvPr id="1" name=""/>
        <p:cNvGrpSpPr/>
        <p:nvPr/>
      </p:nvGrpSpPr>
      <p:grpSpPr>
        <a:xfrm>
          <a:off x="0" y="0"/>
          <a:ext cx="0" cy="0"/>
          <a:chOff x="0" y="0"/>
          <a:chExt cx="0" cy="0"/>
        </a:xfrm>
      </p:grpSpPr>
      <p:sp>
        <p:nvSpPr>
          <p:cNvPr id="2" name="Text 0"/>
          <p:cNvSpPr/>
          <p:nvPr/>
        </p:nvSpPr>
        <p:spPr>
          <a:xfrm>
            <a:off x="731520" y="365760"/>
            <a:ext cx="7680960" cy="640080"/>
          </a:xfrm>
          <a:prstGeom prst="rect">
            <a:avLst/>
          </a:prstGeom>
          <a:noFill/>
          <a:ln/>
        </p:spPr>
        <p:txBody>
          <a:bodyPr wrap="square" lIns="0" tIns="0" rIns="0" bIns="0" rtlCol="0" anchor="ctr"/>
          <a:lstStyle/>
          <a:p>
            <a:pPr marL="0" indent="0">
              <a:buNone/>
            </a:pPr>
            <a:r>
              <a:rPr lang="en-US" sz="3200" b="1" dirty="0">
                <a:solidFill>
                  <a:srgbClr val="FFFFFF"/>
                </a:solidFill>
                <a:latin typeface="Georgia" pitchFamily="34" charset="0"/>
                <a:ea typeface="Georgia" pitchFamily="34" charset="-122"/>
                <a:cs typeface="Georgia" pitchFamily="34" charset="-120"/>
              </a:rPr>
              <a:t>Innovative Exchange Models</a:t>
            </a:r>
            <a:endParaRPr lang="en-US" sz="3200" dirty="0"/>
          </a:p>
        </p:txBody>
      </p:sp>
      <p:sp>
        <p:nvSpPr>
          <p:cNvPr id="3" name="Shape 1"/>
          <p:cNvSpPr/>
          <p:nvPr/>
        </p:nvSpPr>
        <p:spPr>
          <a:xfrm>
            <a:off x="731520" y="1143000"/>
            <a:ext cx="7680960" cy="822960"/>
          </a:xfrm>
          <a:prstGeom prst="rect">
            <a:avLst/>
          </a:prstGeom>
          <a:solidFill>
            <a:srgbClr val="1B2838"/>
          </a:solidFill>
          <a:ln/>
        </p:spPr>
        <p:txBody>
          <a:bodyPr/>
          <a:lstStyle/>
          <a:p>
            <a:endParaRPr lang="en-GB" dirty="0"/>
          </a:p>
        </p:txBody>
      </p:sp>
      <p:sp>
        <p:nvSpPr>
          <p:cNvPr id="4" name="Text 2"/>
          <p:cNvSpPr/>
          <p:nvPr/>
        </p:nvSpPr>
        <p:spPr>
          <a:xfrm>
            <a:off x="914400" y="1188720"/>
            <a:ext cx="2560320" cy="274320"/>
          </a:xfrm>
          <a:prstGeom prst="rect">
            <a:avLst/>
          </a:prstGeom>
          <a:noFill/>
          <a:ln/>
        </p:spPr>
        <p:txBody>
          <a:bodyPr wrap="square" lIns="0" tIns="0" rIns="0" bIns="0" rtlCol="0" anchor="ctr"/>
          <a:lstStyle/>
          <a:p>
            <a:pPr marL="0" indent="0">
              <a:buNone/>
            </a:pPr>
            <a:r>
              <a:rPr lang="en-US" sz="1300" b="1" dirty="0">
                <a:solidFill>
                  <a:srgbClr val="D4A84B"/>
                </a:solidFill>
                <a:latin typeface="Georgia" pitchFamily="34" charset="0"/>
                <a:ea typeface="Georgia" pitchFamily="34" charset="-122"/>
                <a:cs typeface="Georgia" pitchFamily="34" charset="-120"/>
              </a:rPr>
              <a:t>Thematic Focus </a:t>
            </a:r>
            <a:endParaRPr lang="en-US" sz="1300" dirty="0"/>
          </a:p>
        </p:txBody>
      </p:sp>
      <p:sp>
        <p:nvSpPr>
          <p:cNvPr id="5" name="Text 3"/>
          <p:cNvSpPr/>
          <p:nvPr/>
        </p:nvSpPr>
        <p:spPr>
          <a:xfrm>
            <a:off x="914400" y="1508760"/>
            <a:ext cx="7132320" cy="411480"/>
          </a:xfrm>
          <a:prstGeom prst="rect">
            <a:avLst/>
          </a:prstGeom>
          <a:noFill/>
          <a:ln/>
        </p:spPr>
        <p:txBody>
          <a:bodyPr wrap="square" lIns="0" tIns="0" rIns="0" bIns="0" rtlCol="0" anchor="ctr"/>
          <a:lstStyle/>
          <a:p>
            <a:pPr marL="0" indent="0">
              <a:lnSpc>
                <a:spcPct val="130000"/>
              </a:lnSpc>
              <a:buNone/>
            </a:pPr>
            <a:r>
              <a:rPr lang="en-US" sz="1200" dirty="0">
                <a:solidFill>
                  <a:srgbClr val="FFFFFF"/>
                </a:solidFill>
                <a:latin typeface="Calibri" pitchFamily="34" charset="0"/>
                <a:ea typeface="Calibri" pitchFamily="34" charset="-122"/>
                <a:cs typeface="Calibri" pitchFamily="34" charset="-120"/>
              </a:rPr>
              <a:t>Moving beyond bilateral pairs to thematic coalitions — cities like </a:t>
            </a:r>
            <a:r>
              <a:rPr lang="en-US" sz="1200" dirty="0" err="1">
                <a:solidFill>
                  <a:srgbClr val="FFFFFF"/>
                </a:solidFill>
                <a:latin typeface="Calibri" pitchFamily="34" charset="0"/>
                <a:ea typeface="Calibri" pitchFamily="34" charset="-122"/>
                <a:cs typeface="Calibri" pitchFamily="34" charset="-120"/>
              </a:rPr>
              <a:t>Eurocities</a:t>
            </a:r>
            <a:r>
              <a:rPr lang="en-US" sz="1200" dirty="0">
                <a:solidFill>
                  <a:srgbClr val="FFFFFF"/>
                </a:solidFill>
                <a:latin typeface="Calibri" pitchFamily="34" charset="0"/>
                <a:ea typeface="Calibri" pitchFamily="34" charset="-122"/>
                <a:cs typeface="Calibri" pitchFamily="34" charset="-120"/>
              </a:rPr>
              <a:t>, C-40 (climate action) Commonwealth Inclusive Cities Network (sustainable </a:t>
            </a:r>
            <a:r>
              <a:rPr lang="en-US" sz="1200" dirty="0" err="1">
                <a:solidFill>
                  <a:srgbClr val="FFFFFF"/>
                </a:solidFill>
                <a:latin typeface="Calibri" pitchFamily="34" charset="0"/>
                <a:ea typeface="Calibri" pitchFamily="34" charset="-122"/>
                <a:cs typeface="Calibri" pitchFamily="34" charset="-120"/>
              </a:rPr>
              <a:t>urbanisation</a:t>
            </a:r>
            <a:r>
              <a:rPr lang="en-US" sz="1200" dirty="0">
                <a:solidFill>
                  <a:srgbClr val="FFFFFF"/>
                </a:solidFill>
                <a:latin typeface="Calibri" pitchFamily="34" charset="0"/>
                <a:ea typeface="Calibri" pitchFamily="34" charset="-122"/>
                <a:cs typeface="Calibri" pitchFamily="34" charset="-120"/>
              </a:rPr>
              <a:t>)</a:t>
            </a:r>
            <a:endParaRPr lang="en-US" sz="1200" dirty="0"/>
          </a:p>
        </p:txBody>
      </p:sp>
      <p:sp>
        <p:nvSpPr>
          <p:cNvPr id="6" name="Shape 4"/>
          <p:cNvSpPr/>
          <p:nvPr/>
        </p:nvSpPr>
        <p:spPr>
          <a:xfrm>
            <a:off x="731520" y="2103120"/>
            <a:ext cx="7680960" cy="822960"/>
          </a:xfrm>
          <a:prstGeom prst="rect">
            <a:avLst/>
          </a:prstGeom>
          <a:solidFill>
            <a:srgbClr val="1B2838"/>
          </a:solidFill>
          <a:ln/>
        </p:spPr>
        <p:txBody>
          <a:bodyPr/>
          <a:lstStyle/>
          <a:p>
            <a:endParaRPr lang="en-GB"/>
          </a:p>
        </p:txBody>
      </p:sp>
      <p:sp>
        <p:nvSpPr>
          <p:cNvPr id="7" name="Text 5"/>
          <p:cNvSpPr/>
          <p:nvPr/>
        </p:nvSpPr>
        <p:spPr>
          <a:xfrm>
            <a:off x="914400" y="2148840"/>
            <a:ext cx="2560320" cy="274320"/>
          </a:xfrm>
          <a:prstGeom prst="rect">
            <a:avLst/>
          </a:prstGeom>
          <a:noFill/>
          <a:ln/>
        </p:spPr>
        <p:txBody>
          <a:bodyPr wrap="square" lIns="0" tIns="0" rIns="0" bIns="0" rtlCol="0" anchor="ctr"/>
          <a:lstStyle/>
          <a:p>
            <a:pPr marL="0" indent="0">
              <a:buNone/>
            </a:pPr>
            <a:r>
              <a:rPr lang="en-US" sz="1300" b="1" err="1">
                <a:solidFill>
                  <a:srgbClr val="D4A84B"/>
                </a:solidFill>
                <a:latin typeface="Georgia" pitchFamily="34" charset="0"/>
                <a:ea typeface="Georgia" pitchFamily="34" charset="-122"/>
                <a:cs typeface="Georgia" pitchFamily="34" charset="-120"/>
              </a:rPr>
              <a:t>Professionalised</a:t>
            </a:r>
            <a:r>
              <a:rPr lang="en-US" sz="1300" b="1">
                <a:solidFill>
                  <a:srgbClr val="D4A84B"/>
                </a:solidFill>
                <a:latin typeface="Georgia" pitchFamily="34" charset="0"/>
                <a:ea typeface="Georgia" pitchFamily="34" charset="-122"/>
                <a:cs typeface="Georgia" pitchFamily="34" charset="-120"/>
              </a:rPr>
              <a:t> ‘Diplomacy’</a:t>
            </a:r>
            <a:endParaRPr lang="en-US" sz="1300" dirty="0"/>
          </a:p>
        </p:txBody>
      </p:sp>
      <p:sp>
        <p:nvSpPr>
          <p:cNvPr id="8" name="Text 6"/>
          <p:cNvSpPr/>
          <p:nvPr/>
        </p:nvSpPr>
        <p:spPr>
          <a:xfrm>
            <a:off x="914400" y="2468880"/>
            <a:ext cx="7132320" cy="411480"/>
          </a:xfrm>
          <a:prstGeom prst="rect">
            <a:avLst/>
          </a:prstGeom>
          <a:noFill/>
          <a:ln/>
        </p:spPr>
        <p:txBody>
          <a:bodyPr wrap="square" lIns="0" tIns="0" rIns="0" bIns="0" rtlCol="0" anchor="ctr"/>
          <a:lstStyle/>
          <a:p>
            <a:pPr marL="0" indent="0">
              <a:lnSpc>
                <a:spcPct val="130000"/>
              </a:lnSpc>
              <a:buNone/>
            </a:pPr>
            <a:r>
              <a:rPr lang="en-US" sz="1200" dirty="0">
                <a:solidFill>
                  <a:srgbClr val="FFFFFF"/>
                </a:solidFill>
                <a:latin typeface="Calibri" pitchFamily="34" charset="0"/>
                <a:ea typeface="Calibri" pitchFamily="34" charset="-122"/>
                <a:cs typeface="Calibri" pitchFamily="34" charset="-120"/>
              </a:rPr>
              <a:t>Cities are building dedicated international offices with trained staff, strategic plans, and multi-year engagement budgets; overseas offices (Brussels) and links to wider international networks (CEMR/UCLG. CLGF)</a:t>
            </a:r>
            <a:endParaRPr lang="en-US" sz="1200" dirty="0"/>
          </a:p>
        </p:txBody>
      </p:sp>
      <p:sp>
        <p:nvSpPr>
          <p:cNvPr id="9" name="Shape 7"/>
          <p:cNvSpPr/>
          <p:nvPr/>
        </p:nvSpPr>
        <p:spPr>
          <a:xfrm>
            <a:off x="731520" y="3063240"/>
            <a:ext cx="7680960" cy="822960"/>
          </a:xfrm>
          <a:prstGeom prst="rect">
            <a:avLst/>
          </a:prstGeom>
          <a:solidFill>
            <a:srgbClr val="1B2838"/>
          </a:solidFill>
          <a:ln/>
        </p:spPr>
        <p:txBody>
          <a:bodyPr/>
          <a:lstStyle/>
          <a:p>
            <a:r>
              <a:rPr lang="en-GB" dirty="0"/>
              <a:t> an </a:t>
            </a:r>
          </a:p>
        </p:txBody>
      </p:sp>
      <p:sp>
        <p:nvSpPr>
          <p:cNvPr id="10" name="Text 8"/>
          <p:cNvSpPr/>
          <p:nvPr/>
        </p:nvSpPr>
        <p:spPr>
          <a:xfrm>
            <a:off x="914400" y="3108960"/>
            <a:ext cx="2560320" cy="274320"/>
          </a:xfrm>
          <a:prstGeom prst="rect">
            <a:avLst/>
          </a:prstGeom>
          <a:noFill/>
          <a:ln/>
        </p:spPr>
        <p:txBody>
          <a:bodyPr wrap="square" lIns="0" tIns="0" rIns="0" bIns="0" rtlCol="0" anchor="ctr"/>
          <a:lstStyle/>
          <a:p>
            <a:pPr marL="0" indent="0">
              <a:buNone/>
            </a:pPr>
            <a:r>
              <a:rPr lang="en-US" sz="1300" b="1">
                <a:solidFill>
                  <a:srgbClr val="D4A84B"/>
                </a:solidFill>
                <a:latin typeface="Georgia" pitchFamily="34" charset="0"/>
                <a:ea typeface="Georgia" pitchFamily="34" charset="-122"/>
                <a:cs typeface="Georgia" pitchFamily="34" charset="-120"/>
              </a:rPr>
              <a:t>Staff &amp; Leader Exchanges</a:t>
            </a:r>
            <a:endParaRPr lang="en-US" sz="1300" dirty="0"/>
          </a:p>
        </p:txBody>
      </p:sp>
      <p:sp>
        <p:nvSpPr>
          <p:cNvPr id="11" name="Text 9"/>
          <p:cNvSpPr/>
          <p:nvPr/>
        </p:nvSpPr>
        <p:spPr>
          <a:xfrm>
            <a:off x="914400" y="3429000"/>
            <a:ext cx="7132320" cy="411480"/>
          </a:xfrm>
          <a:prstGeom prst="rect">
            <a:avLst/>
          </a:prstGeom>
          <a:noFill/>
          <a:ln/>
        </p:spPr>
        <p:txBody>
          <a:bodyPr wrap="square" lIns="0" tIns="0" rIns="0" bIns="0" rtlCol="0" anchor="ctr"/>
          <a:lstStyle/>
          <a:p>
            <a:pPr marL="0" indent="0">
              <a:lnSpc>
                <a:spcPct val="130000"/>
              </a:lnSpc>
              <a:buNone/>
            </a:pPr>
            <a:r>
              <a:rPr lang="en-US" sz="1200" err="1">
                <a:solidFill>
                  <a:srgbClr val="FFFFFF"/>
                </a:solidFill>
                <a:latin typeface="Calibri" pitchFamily="34" charset="0"/>
                <a:ea typeface="Calibri" pitchFamily="34" charset="-122"/>
                <a:cs typeface="Calibri" pitchFamily="34" charset="-120"/>
              </a:rPr>
              <a:t>Programmes</a:t>
            </a:r>
            <a:r>
              <a:rPr lang="en-US" sz="1200">
                <a:solidFill>
                  <a:srgbClr val="FFFFFF"/>
                </a:solidFill>
                <a:latin typeface="Calibri" pitchFamily="34" charset="0"/>
                <a:ea typeface="Calibri" pitchFamily="34" charset="-122"/>
                <a:cs typeface="Calibri" pitchFamily="34" charset="-120"/>
              </a:rPr>
              <a:t> to send managers/leaders to partner countries for hands-on learning in governance innovation and/or implement focused project-activity e.g. strengthening municipal services, fiscal capacity, strategic planning</a:t>
            </a:r>
            <a:endParaRPr lang="en-US" sz="1200"/>
          </a:p>
        </p:txBody>
      </p:sp>
      <p:sp>
        <p:nvSpPr>
          <p:cNvPr id="12" name="Shape 10"/>
          <p:cNvSpPr/>
          <p:nvPr/>
        </p:nvSpPr>
        <p:spPr>
          <a:xfrm>
            <a:off x="731520" y="4023360"/>
            <a:ext cx="7680960" cy="822960"/>
          </a:xfrm>
          <a:prstGeom prst="rect">
            <a:avLst/>
          </a:prstGeom>
          <a:solidFill>
            <a:srgbClr val="1B2838"/>
          </a:solidFill>
          <a:ln/>
        </p:spPr>
        <p:txBody>
          <a:bodyPr/>
          <a:lstStyle/>
          <a:p>
            <a:endParaRPr lang="en-GB"/>
          </a:p>
        </p:txBody>
      </p:sp>
      <p:sp>
        <p:nvSpPr>
          <p:cNvPr id="13" name="Text 11"/>
          <p:cNvSpPr/>
          <p:nvPr/>
        </p:nvSpPr>
        <p:spPr>
          <a:xfrm>
            <a:off x="914400" y="4069080"/>
            <a:ext cx="2560320" cy="274320"/>
          </a:xfrm>
          <a:prstGeom prst="rect">
            <a:avLst/>
          </a:prstGeom>
          <a:noFill/>
          <a:ln/>
        </p:spPr>
        <p:txBody>
          <a:bodyPr wrap="square" lIns="0" tIns="0" rIns="0" bIns="0" rtlCol="0" anchor="ctr"/>
          <a:lstStyle/>
          <a:p>
            <a:pPr marL="0" indent="0">
              <a:buNone/>
            </a:pPr>
            <a:r>
              <a:rPr lang="en-US" sz="1300" b="1">
                <a:solidFill>
                  <a:srgbClr val="D4A84B"/>
                </a:solidFill>
                <a:latin typeface="Georgia" pitchFamily="34" charset="0"/>
                <a:ea typeface="Georgia" pitchFamily="34" charset="-122"/>
                <a:cs typeface="Georgia" pitchFamily="34" charset="-120"/>
              </a:rPr>
              <a:t>Geopolitical Navigation</a:t>
            </a:r>
            <a:endParaRPr lang="en-US" sz="1300" dirty="0"/>
          </a:p>
        </p:txBody>
      </p:sp>
      <p:sp>
        <p:nvSpPr>
          <p:cNvPr id="14" name="Text 12"/>
          <p:cNvSpPr/>
          <p:nvPr/>
        </p:nvSpPr>
        <p:spPr>
          <a:xfrm>
            <a:off x="914400" y="4389120"/>
            <a:ext cx="7132320" cy="411480"/>
          </a:xfrm>
          <a:prstGeom prst="rect">
            <a:avLst/>
          </a:prstGeom>
          <a:noFill/>
          <a:ln/>
        </p:spPr>
        <p:txBody>
          <a:bodyPr wrap="square" lIns="0" tIns="0" rIns="0" bIns="0" rtlCol="0" anchor="ctr"/>
          <a:lstStyle/>
          <a:p>
            <a:pPr marL="0" indent="0">
              <a:lnSpc>
                <a:spcPct val="130000"/>
              </a:lnSpc>
              <a:buNone/>
            </a:pPr>
            <a:r>
              <a:rPr lang="en-US" sz="1200" dirty="0">
                <a:solidFill>
                  <a:srgbClr val="FFFFFF"/>
                </a:solidFill>
                <a:latin typeface="Calibri" pitchFamily="34" charset="0"/>
                <a:ea typeface="Calibri" pitchFamily="34" charset="-122"/>
                <a:cs typeface="Calibri" pitchFamily="34" charset="-120"/>
              </a:rPr>
              <a:t>New frameworks help cities manage political risk in international partnerships while maintaining productive engagement </a:t>
            </a:r>
            <a:r>
              <a:rPr lang="en-US" sz="1200" dirty="0" err="1">
                <a:solidFill>
                  <a:srgbClr val="FFFFFF"/>
                </a:solidFill>
                <a:latin typeface="Calibri" pitchFamily="34" charset="0"/>
                <a:ea typeface="Calibri" pitchFamily="34" charset="-122"/>
                <a:cs typeface="Calibri" pitchFamily="34" charset="-120"/>
              </a:rPr>
              <a:t>eg</a:t>
            </a:r>
            <a:r>
              <a:rPr lang="en-US" sz="1200" dirty="0">
                <a:solidFill>
                  <a:srgbClr val="FFFFFF"/>
                </a:solidFill>
                <a:latin typeface="Calibri" pitchFamily="34" charset="0"/>
                <a:ea typeface="Calibri" pitchFamily="34" charset="-122"/>
                <a:cs typeface="Calibri" pitchFamily="34" charset="-120"/>
              </a:rPr>
              <a:t> ELL /European Parliament Consultation of Ukrainian Partner Cities, March 2026</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9">
    <p:bg>
      <p:bgPr>
        <a:solidFill>
          <a:srgbClr val="0D1B2A"/>
        </a:solidFill>
        <a:effectLst/>
      </p:bgPr>
    </p:bg>
    <p:spTree>
      <p:nvGrpSpPr>
        <p:cNvPr id="1" name=""/>
        <p:cNvGrpSpPr/>
        <p:nvPr/>
      </p:nvGrpSpPr>
      <p:grpSpPr>
        <a:xfrm>
          <a:off x="0" y="0"/>
          <a:ext cx="0" cy="0"/>
          <a:chOff x="0" y="0"/>
          <a:chExt cx="0" cy="0"/>
        </a:xfrm>
      </p:grpSpPr>
      <p:sp>
        <p:nvSpPr>
          <p:cNvPr id="2" name="Title"/>
          <p:cNvSpPr/>
          <p:nvPr/>
        </p:nvSpPr>
        <p:spPr>
          <a:xfrm>
            <a:off x="457200" y="182880"/>
            <a:ext cx="8229600" cy="457200"/>
          </a:xfrm>
          <a:prstGeom prst="rect">
            <a:avLst/>
          </a:prstGeom>
          <a:noFill/>
        </p:spPr>
        <p:txBody>
          <a:bodyPr wrap="square" lIns="0" tIns="0" rIns="0" bIns="0" rtlCol="0" anchor="b"/>
          <a:lstStyle/>
          <a:p>
            <a:pPr marL="0" indent="0">
              <a:buNone/>
            </a:pPr>
            <a:r>
              <a:rPr lang="en-US" sz="3200" b="1" dirty="0">
                <a:solidFill>
                  <a:srgbClr val="FFFFFF"/>
                </a:solidFill>
                <a:latin typeface="Georgia" pitchFamily="34" charset="0"/>
              </a:rPr>
              <a:t>But- UK Resource Constraints</a:t>
            </a:r>
          </a:p>
        </p:txBody>
      </p:sp>
      <p:sp>
        <p:nvSpPr>
          <p:cNvPr id="3" name="Subtitle"/>
          <p:cNvSpPr/>
          <p:nvPr/>
        </p:nvSpPr>
        <p:spPr>
          <a:xfrm>
            <a:off x="457200" y="685800"/>
            <a:ext cx="8229600" cy="274320"/>
          </a:xfrm>
          <a:prstGeom prst="rect">
            <a:avLst/>
          </a:prstGeom>
          <a:noFill/>
        </p:spPr>
        <p:txBody>
          <a:bodyPr wrap="square" lIns="0" tIns="0" rIns="0" bIns="0" rtlCol="0" anchor="t"/>
          <a:lstStyle/>
          <a:p>
            <a:pPr marL="0" indent="0">
              <a:buNone/>
            </a:pPr>
            <a:r>
              <a:rPr lang="en-US" sz="1300" i="1">
                <a:solidFill>
                  <a:srgbClr val="D4A84B"/>
                </a:solidFill>
                <a:latin typeface="Calibri" pitchFamily="34" charset="0"/>
              </a:rPr>
              <a:t>How austerity and Brexit reshaped UK councils’ capacity for international partnerships</a:t>
            </a:r>
          </a:p>
        </p:txBody>
      </p:sp>
      <p:sp>
        <p:nvSpPr>
          <p:cNvPr id="10" name="LeftHeader"/>
          <p:cNvSpPr/>
          <p:nvPr/>
        </p:nvSpPr>
        <p:spPr>
          <a:xfrm>
            <a:off x="457200" y="1051560"/>
            <a:ext cx="4114800" cy="320040"/>
          </a:xfrm>
          <a:prstGeom prst="rect">
            <a:avLst/>
          </a:prstGeom>
          <a:solidFill>
            <a:srgbClr val="065A82"/>
          </a:solidFill>
        </p:spPr>
        <p:txBody>
          <a:bodyPr wrap="square" lIns="114300" tIns="0" rIns="0" bIns="0" rtlCol="0" anchor="ctr"/>
          <a:lstStyle/>
          <a:p>
            <a:pPr marL="0" indent="0">
              <a:buNone/>
            </a:pPr>
            <a:r>
              <a:rPr lang="en-US" sz="1300" b="1">
                <a:solidFill>
                  <a:srgbClr val="FFFFFF"/>
                </a:solidFill>
                <a:latin typeface="Georgia" pitchFamily="34" charset="0"/>
              </a:rPr>
              <a:t>The Funding Crisis</a:t>
            </a:r>
          </a:p>
        </p:txBody>
      </p:sp>
      <p:sp>
        <p:nvSpPr>
          <p:cNvPr id="11" name="LeftContent"/>
          <p:cNvSpPr/>
          <p:nvPr/>
        </p:nvSpPr>
        <p:spPr>
          <a:xfrm>
            <a:off x="457200" y="1371600"/>
            <a:ext cx="4114800" cy="3474720"/>
          </a:xfrm>
          <a:prstGeom prst="rect">
            <a:avLst/>
          </a:prstGeom>
          <a:solidFill>
            <a:srgbClr val="1B2838"/>
          </a:solidFill>
        </p:spPr>
        <p:txBody>
          <a:bodyPr wrap="square" lIns="114300" tIns="91440" rIns="114300" bIns="68580" rtlCol="0" anchor="t"/>
          <a:lstStyle/>
          <a:p>
            <a:pPr marL="0" indent="0">
              <a:spcAft>
                <a:spcPts val="400"/>
              </a:spcAft>
              <a:buNone/>
            </a:pPr>
            <a:r>
              <a:rPr lang="en-US" sz="1100" b="1">
                <a:solidFill>
                  <a:srgbClr val="D4A84B"/>
                </a:solidFill>
                <a:latin typeface="Calibri" pitchFamily="34" charset="0"/>
              </a:rPr>
              <a:t>£4.3bn Funding Gap (2025/26)</a:t>
            </a:r>
          </a:p>
          <a:p>
            <a:pPr marL="0" indent="0">
              <a:spcAft>
                <a:spcPts val="600"/>
              </a:spcAft>
              <a:buNone/>
            </a:pPr>
            <a:r>
              <a:rPr lang="en-US" sz="1050">
                <a:solidFill>
                  <a:srgbClr val="CADCFC"/>
                </a:solidFill>
                <a:latin typeface="Calibri" pitchFamily="34" charset="0"/>
              </a:rPr>
              <a:t>English councils alone face a £3.4bn shortfall, rising to £6.9bn by 2026/27. An increasing number have issued Section 114 “bankruptcy” notices (UNISON/IfG 2025).</a:t>
            </a:r>
          </a:p>
          <a:p>
            <a:pPr marL="0" indent="0">
              <a:spcAft>
                <a:spcPts val="400"/>
              </a:spcAft>
              <a:buNone/>
            </a:pPr>
            <a:r>
              <a:rPr lang="en-US" sz="1100" b="1">
                <a:solidFill>
                  <a:srgbClr val="D4A84B"/>
                </a:solidFill>
                <a:latin typeface="Calibri" pitchFamily="34" charset="0"/>
              </a:rPr>
              <a:t>Spending Down 40% Since 2010</a:t>
            </a:r>
          </a:p>
          <a:p>
            <a:pPr marL="0" indent="0">
              <a:spcAft>
                <a:spcPts val="600"/>
              </a:spcAft>
              <a:buNone/>
            </a:pPr>
            <a:r>
              <a:rPr lang="en-US" sz="1050">
                <a:solidFill>
                  <a:srgbClr val="CADCFC"/>
                </a:solidFill>
                <a:latin typeface="Calibri" pitchFamily="34" charset="0"/>
              </a:rPr>
              <a:t>Culture and leisure budgets cut by £2.3bn; many councils have halved cultural spending. International offices and twinning coordinators were among the first posts eliminated.</a:t>
            </a:r>
          </a:p>
          <a:p>
            <a:pPr marL="0" indent="0">
              <a:spcAft>
                <a:spcPts val="400"/>
              </a:spcAft>
              <a:buNone/>
            </a:pPr>
            <a:r>
              <a:rPr lang="en-US" sz="1100" b="1">
                <a:solidFill>
                  <a:srgbClr val="D4A84B"/>
                </a:solidFill>
                <a:latin typeface="Calibri" pitchFamily="34" charset="0"/>
              </a:rPr>
              <a:t>Brexit Funding Loss</a:t>
            </a:r>
          </a:p>
          <a:p>
            <a:pPr marL="0" indent="0">
              <a:spcAft>
                <a:spcPts val="600"/>
              </a:spcAft>
              <a:buNone/>
            </a:pPr>
            <a:r>
              <a:rPr lang="en-US" sz="1050">
                <a:solidFill>
                  <a:srgbClr val="CADCFC"/>
                </a:solidFill>
                <a:latin typeface="Calibri" pitchFamily="34" charset="0"/>
              </a:rPr>
              <a:t>UK councils lost access to EU Structural Funds, Erasmus+, and Interreg cross-border programmes. The UK Shared Prosperity Fund covers only a fraction of lost EU cohesion funding.</a:t>
            </a:r>
          </a:p>
          <a:p>
            <a:pPr marL="0" indent="0">
              <a:spcAft>
                <a:spcPts val="400"/>
              </a:spcAft>
              <a:buNone/>
            </a:pPr>
            <a:r>
              <a:rPr lang="en-US" sz="1100" b="1">
                <a:solidFill>
                  <a:srgbClr val="D4A84B"/>
                </a:solidFill>
                <a:latin typeface="Calibri" pitchFamily="34" charset="0"/>
              </a:rPr>
              <a:t>Quiet “Untwinning”</a:t>
            </a:r>
          </a:p>
          <a:p>
            <a:pPr marL="0" indent="0">
              <a:buNone/>
            </a:pPr>
            <a:r>
              <a:rPr lang="en-US" sz="1050">
                <a:solidFill>
                  <a:srgbClr val="CADCFC"/>
                </a:solidFill>
                <a:latin typeface="Calibri" pitchFamily="34" charset="0"/>
              </a:rPr>
              <a:t>Fewer UK authorities are taking up new twinnings; some are quietly dropping existing links as financial rationalisation pressures mount.</a:t>
            </a:r>
          </a:p>
        </p:txBody>
      </p:sp>
      <p:sp>
        <p:nvSpPr>
          <p:cNvPr id="12" name="RightHeader"/>
          <p:cNvSpPr/>
          <p:nvPr/>
        </p:nvSpPr>
        <p:spPr>
          <a:xfrm>
            <a:off x="4800600" y="1051560"/>
            <a:ext cx="4114800" cy="320040"/>
          </a:xfrm>
          <a:prstGeom prst="rect">
            <a:avLst/>
          </a:prstGeom>
          <a:solidFill>
            <a:srgbClr val="D4A84B"/>
          </a:solidFill>
        </p:spPr>
        <p:txBody>
          <a:bodyPr wrap="square" lIns="114300" tIns="0" rIns="0" bIns="0" rtlCol="0" anchor="ctr"/>
          <a:lstStyle/>
          <a:p>
            <a:pPr marL="0" indent="0">
              <a:buNone/>
            </a:pPr>
            <a:r>
              <a:rPr lang="en-US" sz="1300" b="1">
                <a:solidFill>
                  <a:srgbClr val="0D1B2A"/>
                </a:solidFill>
                <a:latin typeface="Georgia" pitchFamily="34" charset="0"/>
              </a:rPr>
              <a:t>Pathways Forward</a:t>
            </a:r>
          </a:p>
        </p:txBody>
      </p:sp>
      <p:sp>
        <p:nvSpPr>
          <p:cNvPr id="13" name="RightContent"/>
          <p:cNvSpPr/>
          <p:nvPr/>
        </p:nvSpPr>
        <p:spPr>
          <a:xfrm>
            <a:off x="4800600" y="1371600"/>
            <a:ext cx="4114800" cy="3474720"/>
          </a:xfrm>
          <a:prstGeom prst="rect">
            <a:avLst/>
          </a:prstGeom>
          <a:solidFill>
            <a:srgbClr val="065A82"/>
          </a:solidFill>
        </p:spPr>
        <p:txBody>
          <a:bodyPr wrap="square" lIns="114300" tIns="91440" rIns="114300" bIns="68580" rtlCol="0" anchor="t"/>
          <a:lstStyle/>
          <a:p>
            <a:pPr marL="0" indent="0">
              <a:spcAft>
                <a:spcPts val="400"/>
              </a:spcAft>
              <a:buNone/>
            </a:pPr>
            <a:r>
              <a:rPr lang="en-US" sz="1100" b="1" dirty="0">
                <a:solidFill>
                  <a:srgbClr val="FFFFFF"/>
                </a:solidFill>
                <a:latin typeface="Calibri" pitchFamily="34" charset="0"/>
              </a:rPr>
              <a:t>EU-UK Reset Opportunities</a:t>
            </a:r>
          </a:p>
          <a:p>
            <a:pPr marL="0" indent="0">
              <a:spcAft>
                <a:spcPts val="600"/>
              </a:spcAft>
              <a:buNone/>
            </a:pPr>
            <a:r>
              <a:rPr lang="en-US" sz="1050">
                <a:solidFill>
                  <a:srgbClr val="CADCFC"/>
                </a:solidFill>
                <a:latin typeface="Calibri" pitchFamily="34" charset="0"/>
              </a:rPr>
              <a:t>Erasmus+ re-entry, </a:t>
            </a:r>
            <a:r>
              <a:rPr lang="en-US" sz="1050" err="1">
                <a:solidFill>
                  <a:srgbClr val="CADCFC"/>
                </a:solidFill>
                <a:latin typeface="Calibri" pitchFamily="34" charset="0"/>
              </a:rPr>
              <a:t>CoR</a:t>
            </a:r>
            <a:r>
              <a:rPr lang="en-US" sz="1050">
                <a:solidFill>
                  <a:srgbClr val="CADCFC"/>
                </a:solidFill>
                <a:latin typeface="Calibri" pitchFamily="34" charset="0"/>
              </a:rPr>
              <a:t>-UK Contact Group , EU-UK PPA open channels for co-funded exchange </a:t>
            </a:r>
            <a:r>
              <a:rPr lang="en-US" sz="1050" err="1">
                <a:solidFill>
                  <a:srgbClr val="CADCFC"/>
                </a:solidFill>
                <a:latin typeface="Calibri" pitchFamily="34" charset="0"/>
              </a:rPr>
              <a:t>programmes</a:t>
            </a:r>
            <a:r>
              <a:rPr lang="en-US" sz="1050">
                <a:solidFill>
                  <a:srgbClr val="CADCFC"/>
                </a:solidFill>
                <a:latin typeface="Calibri" pitchFamily="34" charset="0"/>
              </a:rPr>
              <a:t> and joint applications to Horizon Europe.</a:t>
            </a:r>
          </a:p>
          <a:p>
            <a:pPr marL="0" indent="0">
              <a:spcAft>
                <a:spcPts val="400"/>
              </a:spcAft>
              <a:buNone/>
            </a:pPr>
            <a:r>
              <a:rPr lang="en-US" sz="1100" b="1" dirty="0">
                <a:solidFill>
                  <a:srgbClr val="FFFFFF"/>
                </a:solidFill>
                <a:latin typeface="Calibri" pitchFamily="34" charset="0"/>
              </a:rPr>
              <a:t>Multi-Stakeholder Partnerships</a:t>
            </a:r>
          </a:p>
          <a:p>
            <a:pPr marL="0" indent="0">
              <a:spcAft>
                <a:spcPts val="600"/>
              </a:spcAft>
              <a:buNone/>
            </a:pPr>
            <a:r>
              <a:rPr lang="en-US" sz="1050">
                <a:solidFill>
                  <a:srgbClr val="CADCFC"/>
                </a:solidFill>
                <a:latin typeface="Calibri" pitchFamily="34" charset="0"/>
              </a:rPr>
              <a:t>Universities, diaspora groups, and civil society can share costs and bring expertise — shifting from council-only models to broader community coalitions; UK council can partner with EU councils </a:t>
            </a:r>
          </a:p>
          <a:p>
            <a:pPr marL="0" indent="0">
              <a:spcAft>
                <a:spcPts val="400"/>
              </a:spcAft>
              <a:buNone/>
            </a:pPr>
            <a:r>
              <a:rPr lang="en-US" sz="1100" b="1" dirty="0">
                <a:solidFill>
                  <a:srgbClr val="FFFFFF"/>
                </a:solidFill>
                <a:latin typeface="Calibri" pitchFamily="34" charset="0"/>
              </a:rPr>
              <a:t>Devolution &amp; Mayoral Powers</a:t>
            </a:r>
          </a:p>
          <a:p>
            <a:pPr marL="0" indent="0">
              <a:spcAft>
                <a:spcPts val="600"/>
              </a:spcAft>
              <a:buNone/>
            </a:pPr>
            <a:r>
              <a:rPr lang="en-US" sz="1050">
                <a:solidFill>
                  <a:srgbClr val="CADCFC"/>
                </a:solidFill>
                <a:latin typeface="Calibri" pitchFamily="34" charset="0"/>
              </a:rPr>
              <a:t>Combined authorities and metro mayors (e.g., GMCA-Ruhr partnership) can pool resources for international engagement at a regional scale beyond individual councils.</a:t>
            </a:r>
          </a:p>
          <a:p>
            <a:pPr marL="0" indent="0">
              <a:spcAft>
                <a:spcPts val="400"/>
              </a:spcAft>
              <a:buNone/>
            </a:pPr>
            <a:r>
              <a:rPr lang="en-US" sz="1100" b="1" dirty="0">
                <a:solidFill>
                  <a:srgbClr val="FFFFFF"/>
                </a:solidFill>
                <a:latin typeface="Calibri" pitchFamily="34" charset="0"/>
              </a:rPr>
              <a:t>Reframing Public Value</a:t>
            </a:r>
          </a:p>
          <a:p>
            <a:pPr marL="0" indent="0">
              <a:buNone/>
            </a:pPr>
            <a:r>
              <a:rPr lang="en-US" sz="1050">
                <a:solidFill>
                  <a:srgbClr val="CADCFC"/>
                </a:solidFill>
                <a:latin typeface="Calibri" pitchFamily="34" charset="0"/>
              </a:rPr>
              <a:t>Research advocates broadening how twinning/partnership value is measured — beyond cost metrics to social cohesion, cultural capital, and community resilience benefits.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bg>
      <p:bgPr>
        <a:solidFill>
          <a:srgbClr val="0D1B2A"/>
        </a:solidFill>
        <a:effectLst/>
      </p:bgPr>
    </p:bg>
    <p:spTree>
      <p:nvGrpSpPr>
        <p:cNvPr id="1" name=""/>
        <p:cNvGrpSpPr/>
        <p:nvPr/>
      </p:nvGrpSpPr>
      <p:grpSpPr>
        <a:xfrm>
          <a:off x="0" y="0"/>
          <a:ext cx="0" cy="0"/>
          <a:chOff x="0" y="0"/>
          <a:chExt cx="0" cy="0"/>
        </a:xfrm>
      </p:grpSpPr>
      <p:sp>
        <p:nvSpPr>
          <p:cNvPr id="2" name="Text 0"/>
          <p:cNvSpPr/>
          <p:nvPr/>
        </p:nvSpPr>
        <p:spPr>
          <a:xfrm>
            <a:off x="731520" y="365760"/>
            <a:ext cx="7680960" cy="640080"/>
          </a:xfrm>
          <a:prstGeom prst="rect">
            <a:avLst/>
          </a:prstGeom>
          <a:noFill/>
          <a:ln/>
        </p:spPr>
        <p:txBody>
          <a:bodyPr wrap="square" lIns="0" tIns="0" rIns="0" bIns="0" rtlCol="0" anchor="ctr"/>
          <a:lstStyle/>
          <a:p>
            <a:pPr marL="0" indent="0">
              <a:buNone/>
            </a:pPr>
            <a:r>
              <a:rPr lang="en-US" sz="3200" b="1">
                <a:solidFill>
                  <a:srgbClr val="FFFFFF"/>
                </a:solidFill>
                <a:latin typeface="Georgia" pitchFamily="34" charset="0"/>
                <a:ea typeface="Georgia" pitchFamily="34" charset="-122"/>
                <a:cs typeface="Georgia" pitchFamily="34" charset="-120"/>
              </a:rPr>
              <a:t>New Agendas for Twinning</a:t>
            </a:r>
            <a:endParaRPr lang="en-US" sz="3200" dirty="0"/>
          </a:p>
        </p:txBody>
      </p:sp>
      <p:sp>
        <p:nvSpPr>
          <p:cNvPr id="3" name="Text 1"/>
          <p:cNvSpPr/>
          <p:nvPr/>
        </p:nvSpPr>
        <p:spPr>
          <a:xfrm>
            <a:off x="731520" y="960120"/>
            <a:ext cx="7680960" cy="320040"/>
          </a:xfrm>
          <a:prstGeom prst="rect">
            <a:avLst/>
          </a:prstGeom>
          <a:noFill/>
          <a:ln/>
        </p:spPr>
        <p:txBody>
          <a:bodyPr wrap="square" lIns="0" tIns="0" rIns="0" bIns="0" rtlCol="0" anchor="ctr"/>
          <a:lstStyle/>
          <a:p>
            <a:pPr marL="0" indent="0">
              <a:buNone/>
            </a:pPr>
            <a:r>
              <a:rPr lang="en-US" sz="1300" i="1" dirty="0">
                <a:solidFill>
                  <a:srgbClr val="D4A84B"/>
                </a:solidFill>
                <a:latin typeface="Calibri" pitchFamily="34" charset="0"/>
                <a:ea typeface="Calibri" pitchFamily="34" charset="-122"/>
                <a:cs typeface="Calibri" pitchFamily="34" charset="-120"/>
              </a:rPr>
              <a:t>Four priority areas reshaping city-to-city cooperation where resource constraints can be addressed </a:t>
            </a:r>
            <a:endParaRPr lang="en-US" sz="1300" dirty="0"/>
          </a:p>
        </p:txBody>
      </p:sp>
      <p:sp>
        <p:nvSpPr>
          <p:cNvPr id="4" name="Shape 2"/>
          <p:cNvSpPr/>
          <p:nvPr/>
        </p:nvSpPr>
        <p:spPr>
          <a:xfrm>
            <a:off x="457200" y="1508760"/>
            <a:ext cx="1920240" cy="73152"/>
          </a:xfrm>
          <a:prstGeom prst="rect">
            <a:avLst/>
          </a:prstGeom>
          <a:solidFill>
            <a:srgbClr val="065A82"/>
          </a:solidFill>
          <a:ln/>
        </p:spPr>
        <p:txBody>
          <a:bodyPr/>
          <a:lstStyle/>
          <a:p>
            <a:endParaRPr lang="en-GB"/>
          </a:p>
        </p:txBody>
      </p:sp>
      <p:sp>
        <p:nvSpPr>
          <p:cNvPr id="5" name="Shape 3"/>
          <p:cNvSpPr/>
          <p:nvPr/>
        </p:nvSpPr>
        <p:spPr>
          <a:xfrm>
            <a:off x="457200" y="1581912"/>
            <a:ext cx="1920240" cy="2926080"/>
          </a:xfrm>
          <a:prstGeom prst="rect">
            <a:avLst/>
          </a:prstGeom>
          <a:solidFill>
            <a:srgbClr val="1B2838"/>
          </a:solidFill>
          <a:ln/>
        </p:spPr>
        <p:txBody>
          <a:bodyPr/>
          <a:lstStyle/>
          <a:p>
            <a:endParaRPr lang="en-GB"/>
          </a:p>
        </p:txBody>
      </p:sp>
      <p:sp>
        <p:nvSpPr>
          <p:cNvPr id="6" name="Text 4"/>
          <p:cNvSpPr/>
          <p:nvPr/>
        </p:nvSpPr>
        <p:spPr>
          <a:xfrm>
            <a:off x="594360" y="1737360"/>
            <a:ext cx="1645920" cy="502920"/>
          </a:xfrm>
          <a:prstGeom prst="rect">
            <a:avLst/>
          </a:prstGeom>
          <a:noFill/>
          <a:ln/>
        </p:spPr>
        <p:txBody>
          <a:bodyPr wrap="square" lIns="0" tIns="0" rIns="0" bIns="0" rtlCol="0" anchor="ctr"/>
          <a:lstStyle/>
          <a:p>
            <a:pPr marL="0" indent="0">
              <a:buNone/>
            </a:pPr>
            <a:r>
              <a:rPr lang="en-US" sz="1500" b="1">
                <a:solidFill>
                  <a:srgbClr val="FFFFFF"/>
                </a:solidFill>
                <a:latin typeface="Georgia" pitchFamily="34" charset="0"/>
                <a:ea typeface="Georgia" pitchFamily="34" charset="-122"/>
                <a:cs typeface="Georgia" pitchFamily="34" charset="-120"/>
              </a:rPr>
              <a:t>Climate &amp; Resilience</a:t>
            </a:r>
            <a:endParaRPr lang="en-US" sz="1500" dirty="0"/>
          </a:p>
        </p:txBody>
      </p:sp>
      <p:sp>
        <p:nvSpPr>
          <p:cNvPr id="7" name="Text 5"/>
          <p:cNvSpPr/>
          <p:nvPr/>
        </p:nvSpPr>
        <p:spPr>
          <a:xfrm>
            <a:off x="594360" y="2286000"/>
            <a:ext cx="1645920" cy="1828800"/>
          </a:xfrm>
          <a:prstGeom prst="rect">
            <a:avLst/>
          </a:prstGeom>
          <a:noFill/>
          <a:ln/>
        </p:spPr>
        <p:txBody>
          <a:bodyPr wrap="square" lIns="0" tIns="0" rIns="0" bIns="0" rtlCol="0" anchor="ctr"/>
          <a:lstStyle/>
          <a:p>
            <a:pPr marL="0" indent="0">
              <a:lnSpc>
                <a:spcPct val="140000"/>
              </a:lnSpc>
              <a:buNone/>
            </a:pPr>
            <a:r>
              <a:rPr lang="en-US" sz="1200">
                <a:solidFill>
                  <a:srgbClr val="CADCFC"/>
                </a:solidFill>
                <a:latin typeface="Calibri" pitchFamily="34" charset="0"/>
                <a:ea typeface="Calibri" pitchFamily="34" charset="-122"/>
                <a:cs typeface="Calibri" pitchFamily="34" charset="-120"/>
              </a:rPr>
              <a:t>Joint climate action plans, shared adaptation strategies, and green infrastructure knowledge transfer; participation at annual UN COPS </a:t>
            </a:r>
            <a:endParaRPr lang="en-US" sz="1200"/>
          </a:p>
        </p:txBody>
      </p:sp>
      <p:sp>
        <p:nvSpPr>
          <p:cNvPr id="8" name="Shape 6"/>
          <p:cNvSpPr/>
          <p:nvPr/>
        </p:nvSpPr>
        <p:spPr>
          <a:xfrm>
            <a:off x="2560320" y="1508760"/>
            <a:ext cx="1920240" cy="73152"/>
          </a:xfrm>
          <a:prstGeom prst="rect">
            <a:avLst/>
          </a:prstGeom>
          <a:solidFill>
            <a:srgbClr val="1B2838"/>
          </a:solidFill>
          <a:ln/>
        </p:spPr>
        <p:txBody>
          <a:bodyPr/>
          <a:lstStyle/>
          <a:p>
            <a:endParaRPr lang="en-GB"/>
          </a:p>
        </p:txBody>
      </p:sp>
      <p:sp>
        <p:nvSpPr>
          <p:cNvPr id="9" name="Shape 7"/>
          <p:cNvSpPr/>
          <p:nvPr/>
        </p:nvSpPr>
        <p:spPr>
          <a:xfrm>
            <a:off x="2560320" y="1581912"/>
            <a:ext cx="1920240" cy="2926080"/>
          </a:xfrm>
          <a:prstGeom prst="rect">
            <a:avLst/>
          </a:prstGeom>
          <a:solidFill>
            <a:srgbClr val="1B2838"/>
          </a:solidFill>
          <a:ln/>
        </p:spPr>
        <p:txBody>
          <a:bodyPr/>
          <a:lstStyle/>
          <a:p>
            <a:endParaRPr lang="en-GB"/>
          </a:p>
        </p:txBody>
      </p:sp>
      <p:sp>
        <p:nvSpPr>
          <p:cNvPr id="10" name="Text 8"/>
          <p:cNvSpPr/>
          <p:nvPr/>
        </p:nvSpPr>
        <p:spPr>
          <a:xfrm>
            <a:off x="2697480" y="1737360"/>
            <a:ext cx="1645920" cy="502920"/>
          </a:xfrm>
          <a:prstGeom prst="rect">
            <a:avLst/>
          </a:prstGeom>
          <a:noFill/>
          <a:ln/>
        </p:spPr>
        <p:txBody>
          <a:bodyPr wrap="square" lIns="0" tIns="0" rIns="0" bIns="0" rtlCol="0" anchor="ctr"/>
          <a:lstStyle/>
          <a:p>
            <a:pPr marL="0" indent="0">
              <a:buNone/>
            </a:pPr>
            <a:r>
              <a:rPr lang="en-US" sz="1500" b="1">
                <a:solidFill>
                  <a:srgbClr val="FFFFFF"/>
                </a:solidFill>
                <a:latin typeface="Georgia" pitchFamily="34" charset="0"/>
                <a:ea typeface="Georgia" pitchFamily="34" charset="-122"/>
                <a:cs typeface="Georgia" pitchFamily="34" charset="-120"/>
              </a:rPr>
              <a:t>Digital Transformation</a:t>
            </a:r>
            <a:endParaRPr lang="en-US" sz="1500" dirty="0"/>
          </a:p>
        </p:txBody>
      </p:sp>
      <p:sp>
        <p:nvSpPr>
          <p:cNvPr id="11" name="Text 9"/>
          <p:cNvSpPr/>
          <p:nvPr/>
        </p:nvSpPr>
        <p:spPr>
          <a:xfrm>
            <a:off x="2697480" y="2286000"/>
            <a:ext cx="1645920" cy="1828800"/>
          </a:xfrm>
          <a:prstGeom prst="rect">
            <a:avLst/>
          </a:prstGeom>
          <a:noFill/>
          <a:ln/>
        </p:spPr>
        <p:txBody>
          <a:bodyPr wrap="square" lIns="0" tIns="0" rIns="0" bIns="0" rtlCol="0" anchor="ctr"/>
          <a:lstStyle/>
          <a:p>
            <a:pPr marL="0" indent="0">
              <a:lnSpc>
                <a:spcPct val="140000"/>
              </a:lnSpc>
              <a:buNone/>
            </a:pPr>
            <a:r>
              <a:rPr lang="en-US" sz="1200">
                <a:solidFill>
                  <a:srgbClr val="CADCFC"/>
                </a:solidFill>
                <a:latin typeface="Calibri" pitchFamily="34" charset="0"/>
                <a:ea typeface="Calibri" pitchFamily="34" charset="-122"/>
                <a:cs typeface="Calibri" pitchFamily="34" charset="-120"/>
              </a:rPr>
              <a:t>AI governance partnerships, smart city technology exchange,  shared digital public services, cyber security</a:t>
            </a:r>
            <a:endParaRPr lang="en-US" sz="1200"/>
          </a:p>
        </p:txBody>
      </p:sp>
      <p:sp>
        <p:nvSpPr>
          <p:cNvPr id="12" name="Shape 10"/>
          <p:cNvSpPr/>
          <p:nvPr/>
        </p:nvSpPr>
        <p:spPr>
          <a:xfrm>
            <a:off x="4663440" y="1508760"/>
            <a:ext cx="1920240" cy="73152"/>
          </a:xfrm>
          <a:prstGeom prst="rect">
            <a:avLst/>
          </a:prstGeom>
          <a:solidFill>
            <a:srgbClr val="D4A84B"/>
          </a:solidFill>
          <a:ln/>
        </p:spPr>
        <p:txBody>
          <a:bodyPr/>
          <a:lstStyle/>
          <a:p>
            <a:endParaRPr lang="en-GB"/>
          </a:p>
        </p:txBody>
      </p:sp>
      <p:sp>
        <p:nvSpPr>
          <p:cNvPr id="13" name="Shape 11"/>
          <p:cNvSpPr/>
          <p:nvPr/>
        </p:nvSpPr>
        <p:spPr>
          <a:xfrm>
            <a:off x="4663440" y="1581912"/>
            <a:ext cx="1920240" cy="2926080"/>
          </a:xfrm>
          <a:prstGeom prst="rect">
            <a:avLst/>
          </a:prstGeom>
          <a:solidFill>
            <a:srgbClr val="1B2838"/>
          </a:solidFill>
          <a:ln/>
        </p:spPr>
        <p:txBody>
          <a:bodyPr/>
          <a:lstStyle/>
          <a:p>
            <a:endParaRPr lang="en-GB"/>
          </a:p>
        </p:txBody>
      </p:sp>
      <p:sp>
        <p:nvSpPr>
          <p:cNvPr id="14" name="Text 12"/>
          <p:cNvSpPr/>
          <p:nvPr/>
        </p:nvSpPr>
        <p:spPr>
          <a:xfrm>
            <a:off x="4800600" y="1737360"/>
            <a:ext cx="1645920" cy="502920"/>
          </a:xfrm>
          <a:prstGeom prst="rect">
            <a:avLst/>
          </a:prstGeom>
          <a:noFill/>
          <a:ln/>
        </p:spPr>
        <p:txBody>
          <a:bodyPr wrap="square" lIns="0" tIns="0" rIns="0" bIns="0" rtlCol="0" anchor="ctr"/>
          <a:lstStyle/>
          <a:p>
            <a:pPr marL="0" indent="0">
              <a:buNone/>
            </a:pPr>
            <a:r>
              <a:rPr lang="en-US" sz="1500" b="1">
                <a:solidFill>
                  <a:srgbClr val="FFFFFF"/>
                </a:solidFill>
                <a:latin typeface="Georgia" pitchFamily="34" charset="0"/>
                <a:ea typeface="Georgia" pitchFamily="34" charset="-122"/>
                <a:cs typeface="Georgia" pitchFamily="34" charset="-120"/>
              </a:rPr>
              <a:t>Migration &amp; Inclusion</a:t>
            </a:r>
            <a:endParaRPr lang="en-US" sz="1500" dirty="0"/>
          </a:p>
        </p:txBody>
      </p:sp>
      <p:sp>
        <p:nvSpPr>
          <p:cNvPr id="15" name="Text 13"/>
          <p:cNvSpPr/>
          <p:nvPr/>
        </p:nvSpPr>
        <p:spPr>
          <a:xfrm>
            <a:off x="4800600" y="2286000"/>
            <a:ext cx="1645920" cy="1828800"/>
          </a:xfrm>
          <a:prstGeom prst="rect">
            <a:avLst/>
          </a:prstGeom>
          <a:noFill/>
          <a:ln/>
        </p:spPr>
        <p:txBody>
          <a:bodyPr wrap="square" lIns="0" tIns="0" rIns="0" bIns="0" rtlCol="0" anchor="ctr"/>
          <a:lstStyle/>
          <a:p>
            <a:pPr marL="0" indent="0">
              <a:lnSpc>
                <a:spcPct val="140000"/>
              </a:lnSpc>
              <a:buNone/>
            </a:pPr>
            <a:r>
              <a:rPr lang="en-US" sz="1200">
                <a:solidFill>
                  <a:srgbClr val="CADCFC"/>
                </a:solidFill>
                <a:latin typeface="Calibri" pitchFamily="34" charset="0"/>
                <a:ea typeface="Calibri" pitchFamily="34" charset="-122"/>
                <a:cs typeface="Calibri" pitchFamily="34" charset="-120"/>
              </a:rPr>
              <a:t>Coordinated approaches to integration, housing, and social cohesion across partner cities</a:t>
            </a:r>
            <a:endParaRPr lang="en-US" sz="1200"/>
          </a:p>
        </p:txBody>
      </p:sp>
      <p:sp>
        <p:nvSpPr>
          <p:cNvPr id="16" name="Shape 14"/>
          <p:cNvSpPr/>
          <p:nvPr/>
        </p:nvSpPr>
        <p:spPr>
          <a:xfrm>
            <a:off x="6766560" y="1508760"/>
            <a:ext cx="1920240" cy="73152"/>
          </a:xfrm>
          <a:prstGeom prst="rect">
            <a:avLst/>
          </a:prstGeom>
          <a:solidFill>
            <a:srgbClr val="0D1B2A"/>
          </a:solidFill>
          <a:ln/>
        </p:spPr>
        <p:txBody>
          <a:bodyPr/>
          <a:lstStyle/>
          <a:p>
            <a:endParaRPr lang="en-GB"/>
          </a:p>
        </p:txBody>
      </p:sp>
      <p:sp>
        <p:nvSpPr>
          <p:cNvPr id="17" name="Shape 15"/>
          <p:cNvSpPr/>
          <p:nvPr/>
        </p:nvSpPr>
        <p:spPr>
          <a:xfrm>
            <a:off x="6766560" y="1581912"/>
            <a:ext cx="1920240" cy="2926080"/>
          </a:xfrm>
          <a:prstGeom prst="rect">
            <a:avLst/>
          </a:prstGeom>
          <a:solidFill>
            <a:srgbClr val="1B2838"/>
          </a:solidFill>
          <a:ln/>
        </p:spPr>
        <p:txBody>
          <a:bodyPr/>
          <a:lstStyle/>
          <a:p>
            <a:endParaRPr lang="en-GB"/>
          </a:p>
        </p:txBody>
      </p:sp>
      <p:sp>
        <p:nvSpPr>
          <p:cNvPr id="18" name="Text 16"/>
          <p:cNvSpPr/>
          <p:nvPr/>
        </p:nvSpPr>
        <p:spPr>
          <a:xfrm>
            <a:off x="6903720" y="1737360"/>
            <a:ext cx="1645920" cy="502920"/>
          </a:xfrm>
          <a:prstGeom prst="rect">
            <a:avLst/>
          </a:prstGeom>
          <a:noFill/>
          <a:ln/>
        </p:spPr>
        <p:txBody>
          <a:bodyPr wrap="square" lIns="0" tIns="0" rIns="0" bIns="0" rtlCol="0" anchor="ctr"/>
          <a:lstStyle/>
          <a:p>
            <a:pPr marL="0" indent="0">
              <a:buNone/>
            </a:pPr>
            <a:r>
              <a:rPr lang="en-US" sz="1500" b="1">
                <a:solidFill>
                  <a:srgbClr val="FFFFFF"/>
                </a:solidFill>
                <a:latin typeface="Georgia" pitchFamily="34" charset="0"/>
                <a:ea typeface="Georgia" pitchFamily="34" charset="-122"/>
                <a:cs typeface="Georgia" pitchFamily="34" charset="-120"/>
              </a:rPr>
              <a:t>Democratic Renewal</a:t>
            </a:r>
            <a:endParaRPr lang="en-US" sz="1500" dirty="0"/>
          </a:p>
        </p:txBody>
      </p:sp>
      <p:sp>
        <p:nvSpPr>
          <p:cNvPr id="19" name="Text 17"/>
          <p:cNvSpPr/>
          <p:nvPr/>
        </p:nvSpPr>
        <p:spPr>
          <a:xfrm>
            <a:off x="6903720" y="2286000"/>
            <a:ext cx="1645920" cy="1828800"/>
          </a:xfrm>
          <a:prstGeom prst="rect">
            <a:avLst/>
          </a:prstGeom>
          <a:noFill/>
          <a:ln/>
        </p:spPr>
        <p:txBody>
          <a:bodyPr wrap="square" lIns="0" tIns="0" rIns="0" bIns="0" rtlCol="0" anchor="ctr"/>
          <a:lstStyle/>
          <a:p>
            <a:pPr marL="0" indent="0">
              <a:lnSpc>
                <a:spcPct val="140000"/>
              </a:lnSpc>
              <a:buNone/>
            </a:pPr>
            <a:r>
              <a:rPr lang="en-US" sz="1200">
                <a:solidFill>
                  <a:srgbClr val="CADCFC"/>
                </a:solidFill>
                <a:latin typeface="Calibri" pitchFamily="34" charset="0"/>
                <a:ea typeface="Calibri" pitchFamily="34" charset="-122"/>
                <a:cs typeface="Calibri" pitchFamily="34" charset="-120"/>
              </a:rPr>
              <a:t>Strengthening participatory governance, anti-disinformation efforts, and civic engagement models</a:t>
            </a:r>
            <a:endParaRPr lang="en-US" sz="1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0D1B2A"/>
        </a:solidFill>
        <a:effectLst/>
      </p:bgPr>
    </p:bg>
    <p:spTree>
      <p:nvGrpSpPr>
        <p:cNvPr id="1" name=""/>
        <p:cNvGrpSpPr/>
        <p:nvPr/>
      </p:nvGrpSpPr>
      <p:grpSpPr>
        <a:xfrm>
          <a:off x="0" y="0"/>
          <a:ext cx="0" cy="0"/>
          <a:chOff x="0" y="0"/>
          <a:chExt cx="0" cy="0"/>
        </a:xfrm>
      </p:grpSpPr>
      <p:sp>
        <p:nvSpPr>
          <p:cNvPr id="2" name="Title"/>
          <p:cNvSpPr/>
          <p:nvPr/>
        </p:nvSpPr>
        <p:spPr>
          <a:xfrm>
            <a:off x="457200" y="182880"/>
            <a:ext cx="8229600" cy="502920"/>
          </a:xfrm>
          <a:prstGeom prst="rect">
            <a:avLst/>
          </a:prstGeom>
          <a:noFill/>
        </p:spPr>
        <p:txBody>
          <a:bodyPr wrap="square" lIns="0" tIns="0" rIns="0" bIns="0" rtlCol="0" anchor="b"/>
          <a:lstStyle/>
          <a:p>
            <a:pPr marL="0" indent="0">
              <a:buNone/>
            </a:pPr>
            <a:r>
              <a:rPr lang="en-US" sz="3200" b="1">
                <a:solidFill>
                  <a:srgbClr val="FFFFFF"/>
                </a:solidFill>
                <a:latin typeface="Georgia" pitchFamily="34" charset="0"/>
              </a:rPr>
              <a:t>Mayors Leading City Partnerships</a:t>
            </a:r>
          </a:p>
        </p:txBody>
      </p:sp>
      <p:sp>
        <p:nvSpPr>
          <p:cNvPr id="3" name="Subtitle"/>
          <p:cNvSpPr/>
          <p:nvPr/>
        </p:nvSpPr>
        <p:spPr>
          <a:xfrm>
            <a:off x="457200" y="731520"/>
            <a:ext cx="8229600" cy="274320"/>
          </a:xfrm>
          <a:prstGeom prst="rect">
            <a:avLst/>
          </a:prstGeom>
          <a:noFill/>
        </p:spPr>
        <p:txBody>
          <a:bodyPr wrap="square" lIns="0" tIns="0" rIns="0" bIns="0" rtlCol="0" anchor="t"/>
          <a:lstStyle/>
          <a:p>
            <a:pPr marL="0" indent="0">
              <a:buNone/>
            </a:pPr>
            <a:r>
              <a:rPr lang="en-US" sz="1300" i="1">
                <a:solidFill>
                  <a:srgbClr val="D4A84B"/>
                </a:solidFill>
                <a:latin typeface="Calibri" pitchFamily="34" charset="0"/>
              </a:rPr>
              <a:t>Elected city leaders are reshaping international engagement from the ground up</a:t>
            </a:r>
          </a:p>
        </p:txBody>
      </p:sp>
      <p:sp>
        <p:nvSpPr>
          <p:cNvPr id="10" name="Card1Bg"/>
          <p:cNvSpPr/>
          <p:nvPr/>
        </p:nvSpPr>
        <p:spPr>
          <a:xfrm>
            <a:off x="457200" y="1143000"/>
            <a:ext cx="4114800" cy="1737360"/>
          </a:xfrm>
          <a:prstGeom prst="rect">
            <a:avLst/>
          </a:prstGeom>
          <a:solidFill>
            <a:srgbClr val="1B2838"/>
          </a:solidFill>
        </p:spPr>
        <p:txBody>
          <a:bodyPr wrap="square" lIns="114300" tIns="91440" rIns="114300" bIns="68580" rtlCol="0" anchor="t"/>
          <a:lstStyle/>
          <a:p>
            <a:pPr marL="0" indent="0">
              <a:spcAft>
                <a:spcPts val="200"/>
              </a:spcAft>
              <a:buNone/>
            </a:pPr>
            <a:r>
              <a:rPr lang="en-US" sz="1300" b="1">
                <a:solidFill>
                  <a:srgbClr val="FFFFFF"/>
                </a:solidFill>
                <a:latin typeface="Georgia" pitchFamily="34" charset="0"/>
              </a:rPr>
              <a:t>Sadiq Khan — Mayor of London</a:t>
            </a:r>
          </a:p>
          <a:p>
            <a:pPr marL="0" indent="0">
              <a:spcAft>
                <a:spcPts val="400"/>
              </a:spcAft>
              <a:buNone/>
            </a:pPr>
            <a:r>
              <a:rPr lang="en-US" sz="1050" b="1">
                <a:solidFill>
                  <a:srgbClr val="D4A84B"/>
                </a:solidFill>
                <a:latin typeface="Calibri" pitchFamily="34" charset="0"/>
              </a:rPr>
              <a:t>C40 Co-Chair  |  Fossil Fuel Treaty Special Envoy</a:t>
            </a:r>
          </a:p>
          <a:p>
            <a:pPr marL="0" indent="0">
              <a:spcAft>
                <a:spcPts val="300"/>
              </a:spcAft>
              <a:buNone/>
            </a:pPr>
            <a:r>
              <a:rPr lang="en-US" sz="1050">
                <a:solidFill>
                  <a:srgbClr val="CADCFC"/>
                </a:solidFill>
                <a:latin typeface="Calibri" pitchFamily="34" charset="0"/>
              </a:rPr>
              <a:t>Co-hosted the 2025 C40 World Mayors Summit in Rio with 300+ city leaders. Led the first-ever mayoral trade mission to Africa (Lagos, Accra, Johannesburg, Cape Town). Represents London at UN General Assembly and COP negotiations.</a:t>
            </a:r>
          </a:p>
        </p:txBody>
      </p:sp>
      <p:sp>
        <p:nvSpPr>
          <p:cNvPr id="11" name="Card2Bg"/>
          <p:cNvSpPr/>
          <p:nvPr/>
        </p:nvSpPr>
        <p:spPr>
          <a:xfrm>
            <a:off x="4800600" y="1143000"/>
            <a:ext cx="4114800" cy="1737360"/>
          </a:xfrm>
          <a:prstGeom prst="rect">
            <a:avLst/>
          </a:prstGeom>
          <a:solidFill>
            <a:srgbClr val="065A82"/>
          </a:solidFill>
        </p:spPr>
        <p:txBody>
          <a:bodyPr wrap="square" lIns="114300" tIns="91440" rIns="114300" bIns="68580" rtlCol="0" anchor="t"/>
          <a:lstStyle/>
          <a:p>
            <a:pPr marL="0" indent="0">
              <a:spcAft>
                <a:spcPts val="200"/>
              </a:spcAft>
              <a:buNone/>
            </a:pPr>
            <a:r>
              <a:rPr lang="en-US" sz="1300" b="1">
                <a:solidFill>
                  <a:srgbClr val="FFFFFF"/>
                </a:solidFill>
                <a:latin typeface="Georgia" pitchFamily="34" charset="0"/>
              </a:rPr>
              <a:t>Yvonne Aki-Sawyerr — Mayor of Freetown</a:t>
            </a:r>
          </a:p>
          <a:p>
            <a:pPr marL="0" indent="0">
              <a:spcAft>
                <a:spcPts val="400"/>
              </a:spcAft>
              <a:buNone/>
            </a:pPr>
            <a:r>
              <a:rPr lang="en-US" sz="1050" b="1">
                <a:solidFill>
                  <a:srgbClr val="D4A84B"/>
                </a:solidFill>
                <a:latin typeface="Calibri" pitchFamily="34" charset="0"/>
              </a:rPr>
              <a:t>C40 Co-Chair  |  TIME100 Next Honouree</a:t>
            </a:r>
          </a:p>
          <a:p>
            <a:pPr marL="0" indent="0">
              <a:spcAft>
                <a:spcPts val="300"/>
              </a:spcAft>
              <a:buNone/>
            </a:pPr>
            <a:r>
              <a:rPr lang="en-US" sz="1050">
                <a:solidFill>
                  <a:srgbClr val="CADCFC"/>
                </a:solidFill>
                <a:latin typeface="Calibri" pitchFamily="34" charset="0"/>
              </a:rPr>
              <a:t>Pioneered the Transform Freetown plan with 19 measurable targets. Planted 800,000+ trees via #FreetownTheTreeTown. Represents the Global South in C40’s co-chair model, ensuring inclusive city diplomacy.</a:t>
            </a:r>
          </a:p>
        </p:txBody>
      </p:sp>
      <p:sp>
        <p:nvSpPr>
          <p:cNvPr id="12" name="Card3Bg"/>
          <p:cNvSpPr/>
          <p:nvPr/>
        </p:nvSpPr>
        <p:spPr>
          <a:xfrm>
            <a:off x="457200" y="3063240"/>
            <a:ext cx="4114800" cy="1737360"/>
          </a:xfrm>
          <a:prstGeom prst="rect">
            <a:avLst/>
          </a:prstGeom>
          <a:solidFill>
            <a:srgbClr val="065A82"/>
          </a:solidFill>
        </p:spPr>
        <p:txBody>
          <a:bodyPr wrap="square" lIns="114300" tIns="91440" rIns="114300" bIns="68580" rtlCol="0" anchor="t"/>
          <a:lstStyle/>
          <a:p>
            <a:pPr marL="0" indent="0">
              <a:spcAft>
                <a:spcPts val="200"/>
              </a:spcAft>
              <a:buNone/>
            </a:pPr>
            <a:r>
              <a:rPr lang="en-US" sz="1300" b="1">
                <a:solidFill>
                  <a:srgbClr val="FFFFFF"/>
                </a:solidFill>
                <a:latin typeface="Georgia" pitchFamily="34" charset="0"/>
              </a:rPr>
              <a:t>Eduardo Paes — Mayor of Rio de Janeiro</a:t>
            </a:r>
          </a:p>
          <a:p>
            <a:pPr marL="0" indent="0">
              <a:spcAft>
                <a:spcPts val="400"/>
              </a:spcAft>
              <a:buNone/>
            </a:pPr>
            <a:r>
              <a:rPr lang="en-US" sz="1050" b="1">
                <a:solidFill>
                  <a:srgbClr val="D4A84B"/>
                </a:solidFill>
                <a:latin typeface="Calibri" pitchFamily="34" charset="0"/>
              </a:rPr>
              <a:t>COP30 Local Leaders Forum Host</a:t>
            </a:r>
          </a:p>
          <a:p>
            <a:pPr marL="0" indent="0">
              <a:spcAft>
                <a:spcPts val="300"/>
              </a:spcAft>
              <a:buNone/>
            </a:pPr>
            <a:r>
              <a:rPr lang="en-US" sz="1050">
                <a:solidFill>
                  <a:srgbClr val="CADCFC"/>
                </a:solidFill>
                <a:latin typeface="Calibri" pitchFamily="34" charset="0"/>
              </a:rPr>
              <a:t>Co-hosted the C40 World Mayors Summit 2025, positioning Rio as a hub for climate diplomacy. 14,000+ local leaders gathered for the first official sub-national pillar at COP30 in Belém.</a:t>
            </a:r>
          </a:p>
        </p:txBody>
      </p:sp>
      <p:sp>
        <p:nvSpPr>
          <p:cNvPr id="13" name="Card4Bg"/>
          <p:cNvSpPr/>
          <p:nvPr/>
        </p:nvSpPr>
        <p:spPr>
          <a:xfrm>
            <a:off x="4800600" y="3063240"/>
            <a:ext cx="4114800" cy="1737360"/>
          </a:xfrm>
          <a:prstGeom prst="rect">
            <a:avLst/>
          </a:prstGeom>
          <a:solidFill>
            <a:srgbClr val="1B2838"/>
          </a:solidFill>
        </p:spPr>
        <p:txBody>
          <a:bodyPr wrap="square" lIns="114300" tIns="91440" rIns="114300" bIns="68580" rtlCol="0" anchor="t"/>
          <a:lstStyle/>
          <a:p>
            <a:pPr marL="0" indent="0">
              <a:spcAft>
                <a:spcPts val="300"/>
              </a:spcAft>
              <a:buNone/>
            </a:pPr>
            <a:r>
              <a:rPr lang="en-US" sz="1050">
                <a:solidFill>
                  <a:srgbClr val="CADCFC"/>
                </a:solidFill>
                <a:latin typeface="Calibri" pitchFamily="34" charset="0"/>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6">
    <p:bg>
      <p:bgPr>
        <a:solidFill>
          <a:srgbClr val="0D1B2A"/>
        </a:solidFill>
        <a:effectLst/>
      </p:bgPr>
    </p:bg>
    <p:spTree>
      <p:nvGrpSpPr>
        <p:cNvPr id="1" name=""/>
        <p:cNvGrpSpPr/>
        <p:nvPr/>
      </p:nvGrpSpPr>
      <p:grpSpPr>
        <a:xfrm>
          <a:off x="0" y="0"/>
          <a:ext cx="0" cy="0"/>
          <a:chOff x="0" y="0"/>
          <a:chExt cx="0" cy="0"/>
        </a:xfrm>
      </p:grpSpPr>
      <p:sp>
        <p:nvSpPr>
          <p:cNvPr id="20" name="AccentBar"/>
          <p:cNvSpPr/>
          <p:nvPr/>
        </p:nvSpPr>
        <p:spPr>
          <a:xfrm>
            <a:off x="0" y="0"/>
            <a:ext cx="91440" cy="5143500"/>
          </a:xfrm>
          <a:prstGeom prst="rect">
            <a:avLst/>
          </a:prstGeom>
          <a:solidFill>
            <a:srgbClr val="065A82"/>
          </a:solidFill>
          <a:ln>
            <a:noFill/>
          </a:ln>
        </p:spPr>
        <p:txBody>
          <a:bodyPr/>
          <a:lstStyle/>
          <a:p>
            <a:endParaRPr lang="en-US"/>
          </a:p>
        </p:txBody>
      </p:sp>
      <p:sp>
        <p:nvSpPr>
          <p:cNvPr id="2" name="Title"/>
          <p:cNvSpPr/>
          <p:nvPr/>
        </p:nvSpPr>
        <p:spPr>
          <a:xfrm>
            <a:off x="457200" y="182880"/>
            <a:ext cx="8229600" cy="502920"/>
          </a:xfrm>
          <a:prstGeom prst="rect">
            <a:avLst/>
          </a:prstGeom>
          <a:noFill/>
        </p:spPr>
        <p:txBody>
          <a:bodyPr wrap="square" lIns="0" tIns="0" rIns="0" bIns="0" rtlCol="0" anchor="b"/>
          <a:lstStyle/>
          <a:p>
            <a:pPr marL="0" indent="0">
              <a:buNone/>
            </a:pPr>
            <a:r>
              <a:rPr lang="en-US" sz="3200" b="1">
                <a:solidFill>
                  <a:srgbClr val="FFFFFF"/>
                </a:solidFill>
                <a:latin typeface="Georgia" pitchFamily="34" charset="0"/>
              </a:rPr>
              <a:t>The EU-UK Reset: A New Chapter</a:t>
            </a:r>
          </a:p>
        </p:txBody>
      </p:sp>
      <p:sp>
        <p:nvSpPr>
          <p:cNvPr id="3" name="Subtitle"/>
          <p:cNvSpPr/>
          <p:nvPr/>
        </p:nvSpPr>
        <p:spPr>
          <a:xfrm>
            <a:off x="457200" y="731520"/>
            <a:ext cx="8229600" cy="274320"/>
          </a:xfrm>
          <a:prstGeom prst="rect">
            <a:avLst/>
          </a:prstGeom>
          <a:noFill/>
        </p:spPr>
        <p:txBody>
          <a:bodyPr wrap="square" lIns="0" tIns="0" rIns="0" bIns="0" rtlCol="0" anchor="t"/>
          <a:lstStyle/>
          <a:p>
            <a:pPr marL="0" indent="0">
              <a:buNone/>
            </a:pPr>
            <a:r>
              <a:rPr lang="en-US" sz="1300" i="1">
                <a:solidFill>
                  <a:srgbClr val="D4A84B"/>
                </a:solidFill>
                <a:latin typeface="Calibri" pitchFamily="34" charset="0"/>
              </a:rPr>
              <a:t>Why the May 2025 Summit matters for local government cooperation</a:t>
            </a:r>
          </a:p>
        </p:txBody>
      </p:sp>
      <p:sp>
        <p:nvSpPr>
          <p:cNvPr id="4" name="LeftHeader"/>
          <p:cNvSpPr/>
          <p:nvPr/>
        </p:nvSpPr>
        <p:spPr>
          <a:xfrm>
            <a:off x="457200" y="1143000"/>
            <a:ext cx="4114800" cy="320040"/>
          </a:xfrm>
          <a:prstGeom prst="rect">
            <a:avLst/>
          </a:prstGeom>
          <a:solidFill>
            <a:srgbClr val="0D1B2A"/>
          </a:solidFill>
        </p:spPr>
        <p:txBody>
          <a:bodyPr wrap="square" lIns="114300" tIns="0" rIns="0" bIns="0" rtlCol="0" anchor="ctr"/>
          <a:lstStyle/>
          <a:p>
            <a:pPr marL="0" indent="0">
              <a:buNone/>
            </a:pPr>
            <a:r>
              <a:rPr lang="en-US" sz="1300" b="1">
                <a:solidFill>
                  <a:srgbClr val="D4A84B"/>
                </a:solidFill>
                <a:latin typeface="Georgia" pitchFamily="34" charset="0"/>
              </a:rPr>
              <a:t>The Political Reset</a:t>
            </a:r>
          </a:p>
        </p:txBody>
      </p:sp>
      <p:sp>
        <p:nvSpPr>
          <p:cNvPr id="5" name="LeftContent"/>
          <p:cNvSpPr/>
          <p:nvPr/>
        </p:nvSpPr>
        <p:spPr>
          <a:xfrm>
            <a:off x="457200" y="1463040"/>
            <a:ext cx="4114800" cy="3383280"/>
          </a:xfrm>
          <a:prstGeom prst="rect">
            <a:avLst/>
          </a:prstGeom>
          <a:solidFill>
            <a:srgbClr val="1B2838"/>
          </a:solidFill>
        </p:spPr>
        <p:txBody>
          <a:bodyPr wrap="square" lIns="114300" tIns="91440" rIns="114300" bIns="91440" rtlCol="0" anchor="t"/>
          <a:lstStyle/>
          <a:p>
            <a:pPr marL="0" indent="0">
              <a:spcAft>
                <a:spcPts val="500"/>
              </a:spcAft>
              <a:buNone/>
            </a:pPr>
            <a:r>
              <a:rPr lang="en-US" sz="1100" b="1">
                <a:solidFill>
                  <a:srgbClr val="D4A84B"/>
                </a:solidFill>
                <a:latin typeface="Calibri" pitchFamily="34" charset="0"/>
              </a:rPr>
              <a:t>May 2025 UK-EU Summit</a:t>
            </a:r>
          </a:p>
          <a:p>
            <a:pPr marL="0" indent="0">
              <a:spcAft>
                <a:spcPts val="700"/>
              </a:spcAft>
              <a:buNone/>
            </a:pPr>
            <a:r>
              <a:rPr lang="en-US" sz="1100">
                <a:solidFill>
                  <a:srgbClr val="CADCFC"/>
                </a:solidFill>
                <a:latin typeface="Calibri" pitchFamily="34" charset="0"/>
              </a:rPr>
              <a:t>First formal summit since Brexit. New Strategic Partnership with a “Common Understanding” covering 20 areas of cooperation.</a:t>
            </a:r>
          </a:p>
          <a:p>
            <a:pPr marL="0" indent="0">
              <a:spcAft>
                <a:spcPts val="500"/>
              </a:spcAft>
              <a:buNone/>
            </a:pPr>
            <a:r>
              <a:rPr lang="en-US" sz="1100" b="1">
                <a:solidFill>
                  <a:srgbClr val="D4A84B"/>
                </a:solidFill>
                <a:latin typeface="Calibri" pitchFamily="34" charset="0"/>
              </a:rPr>
              <a:t>Security &amp; </a:t>
            </a:r>
            <a:r>
              <a:rPr lang="en-US" sz="1100" b="1" err="1">
                <a:solidFill>
                  <a:srgbClr val="D4A84B"/>
                </a:solidFill>
                <a:latin typeface="Calibri" pitchFamily="34" charset="0"/>
              </a:rPr>
              <a:t>Defence</a:t>
            </a:r>
            <a:r>
              <a:rPr lang="en-US" sz="1100" b="1">
                <a:solidFill>
                  <a:srgbClr val="D4A84B"/>
                </a:solidFill>
                <a:latin typeface="Calibri" pitchFamily="34" charset="0"/>
              </a:rPr>
              <a:t> Partnership</a:t>
            </a:r>
          </a:p>
          <a:p>
            <a:pPr marL="0" indent="0">
              <a:spcAft>
                <a:spcPts val="700"/>
              </a:spcAft>
              <a:buNone/>
            </a:pPr>
            <a:r>
              <a:rPr lang="en-US" sz="1100">
                <a:solidFill>
                  <a:srgbClr val="CADCFC"/>
                </a:solidFill>
                <a:latin typeface="Calibri" pitchFamily="34" charset="0"/>
              </a:rPr>
              <a:t>Framework for structured dialogue on </a:t>
            </a:r>
            <a:r>
              <a:rPr lang="en-US" sz="1100" err="1">
                <a:solidFill>
                  <a:srgbClr val="CADCFC"/>
                </a:solidFill>
                <a:latin typeface="Calibri" pitchFamily="34" charset="0"/>
              </a:rPr>
              <a:t>defence</a:t>
            </a:r>
            <a:r>
              <a:rPr lang="en-US" sz="1100">
                <a:solidFill>
                  <a:srgbClr val="CADCFC"/>
                </a:solidFill>
                <a:latin typeface="Calibri" pitchFamily="34" charset="0"/>
              </a:rPr>
              <a:t>, Ukraine support, cyber threats, and crisis management.</a:t>
            </a:r>
          </a:p>
          <a:p>
            <a:pPr marL="0" indent="0">
              <a:spcAft>
                <a:spcPts val="500"/>
              </a:spcAft>
              <a:buNone/>
            </a:pPr>
            <a:r>
              <a:rPr lang="en-US" sz="1100" b="1">
                <a:solidFill>
                  <a:srgbClr val="D4A84B"/>
                </a:solidFill>
                <a:latin typeface="Calibri" pitchFamily="34" charset="0"/>
              </a:rPr>
              <a:t>Erasmus+ &amp; Youth Mobility</a:t>
            </a:r>
          </a:p>
          <a:p>
            <a:pPr marL="0" indent="0">
              <a:spcAft>
                <a:spcPts val="700"/>
              </a:spcAft>
              <a:buNone/>
            </a:pPr>
            <a:r>
              <a:rPr lang="en-US" sz="1100">
                <a:solidFill>
                  <a:srgbClr val="CADCFC"/>
                </a:solidFill>
                <a:latin typeface="Calibri" pitchFamily="34" charset="0"/>
              </a:rPr>
              <a:t>UK rejoining Erasmus+ for educational exchanges. Youth Experience Scheme under active negotiation ahead of 2026 summit.</a:t>
            </a:r>
          </a:p>
          <a:p>
            <a:pPr marL="0" indent="0">
              <a:spcAft>
                <a:spcPts val="500"/>
              </a:spcAft>
              <a:buNone/>
            </a:pPr>
            <a:r>
              <a:rPr lang="en-US" sz="1100" b="1">
                <a:solidFill>
                  <a:srgbClr val="D4A84B"/>
                </a:solidFill>
                <a:latin typeface="Calibri" pitchFamily="34" charset="0"/>
              </a:rPr>
              <a:t>Energy &amp; Climate Alignment</a:t>
            </a:r>
          </a:p>
          <a:p>
            <a:pPr marL="0" indent="0">
              <a:buNone/>
            </a:pPr>
            <a:r>
              <a:rPr lang="en-US" sz="1100">
                <a:solidFill>
                  <a:srgbClr val="CADCFC"/>
                </a:solidFill>
                <a:latin typeface="Calibri" pitchFamily="34" charset="0"/>
              </a:rPr>
              <a:t>Exploring linked emissions trading systems and UK integration into the European electricity market.</a:t>
            </a:r>
          </a:p>
        </p:txBody>
      </p:sp>
      <p:sp>
        <p:nvSpPr>
          <p:cNvPr id="6" name="RightHeader"/>
          <p:cNvSpPr/>
          <p:nvPr/>
        </p:nvSpPr>
        <p:spPr>
          <a:xfrm>
            <a:off x="4800600" y="1143000"/>
            <a:ext cx="4114800" cy="320040"/>
          </a:xfrm>
          <a:prstGeom prst="rect">
            <a:avLst/>
          </a:prstGeom>
          <a:solidFill>
            <a:srgbClr val="065A82"/>
          </a:solidFill>
        </p:spPr>
        <p:txBody>
          <a:bodyPr wrap="square" lIns="114300" tIns="0" rIns="0" bIns="0" rtlCol="0" anchor="ctr"/>
          <a:lstStyle/>
          <a:p>
            <a:pPr marL="0" indent="0">
              <a:buNone/>
            </a:pPr>
            <a:r>
              <a:rPr lang="en-US" sz="1300" b="1">
                <a:solidFill>
                  <a:srgbClr val="FFFFFF"/>
                </a:solidFill>
                <a:latin typeface="Georgia" pitchFamily="34" charset="0"/>
              </a:rPr>
              <a:t>What It Means for Cities</a:t>
            </a:r>
          </a:p>
        </p:txBody>
      </p:sp>
      <p:sp>
        <p:nvSpPr>
          <p:cNvPr id="7" name="RightContent"/>
          <p:cNvSpPr/>
          <p:nvPr/>
        </p:nvSpPr>
        <p:spPr>
          <a:xfrm>
            <a:off x="4800600" y="1463040"/>
            <a:ext cx="4114800" cy="3383280"/>
          </a:xfrm>
          <a:prstGeom prst="rect">
            <a:avLst/>
          </a:prstGeom>
          <a:solidFill>
            <a:srgbClr val="065A82"/>
          </a:solidFill>
        </p:spPr>
        <p:txBody>
          <a:bodyPr wrap="square" lIns="114300" tIns="91440" rIns="114300" bIns="91440" rtlCol="0" anchor="t"/>
          <a:lstStyle/>
          <a:p>
            <a:pPr marL="0" indent="0">
              <a:spcAft>
                <a:spcPts val="500"/>
              </a:spcAft>
              <a:buNone/>
            </a:pPr>
            <a:r>
              <a:rPr lang="en-US" sz="1100" b="1" dirty="0">
                <a:solidFill>
                  <a:srgbClr val="FFFFFF"/>
                </a:solidFill>
                <a:latin typeface="Calibri" pitchFamily="34" charset="0"/>
              </a:rPr>
              <a:t>Sub-National Cooperation Revived</a:t>
            </a:r>
          </a:p>
          <a:p>
            <a:pPr marL="0" indent="0">
              <a:spcAft>
                <a:spcPts val="700"/>
              </a:spcAft>
              <a:buNone/>
            </a:pPr>
            <a:r>
              <a:rPr lang="en-US" sz="1100">
                <a:solidFill>
                  <a:srgbClr val="CADCFC"/>
                </a:solidFill>
                <a:latin typeface="Calibri" pitchFamily="34" charset="0"/>
              </a:rPr>
              <a:t>The </a:t>
            </a:r>
            <a:r>
              <a:rPr lang="en-US" sz="1100" err="1">
                <a:solidFill>
                  <a:srgbClr val="CADCFC"/>
                </a:solidFill>
                <a:latin typeface="Calibri" pitchFamily="34" charset="0"/>
              </a:rPr>
              <a:t>CoR</a:t>
            </a:r>
            <a:r>
              <a:rPr lang="en-US" sz="1100">
                <a:solidFill>
                  <a:srgbClr val="CADCFC"/>
                </a:solidFill>
                <a:latin typeface="Calibri" pitchFamily="34" charset="0"/>
              </a:rPr>
              <a:t>-UK Contact Group aims to rebuild peer-to-peer exchanges between EU and UK local authorities; future INTEREG access?</a:t>
            </a:r>
          </a:p>
          <a:p>
            <a:pPr marL="0" indent="0">
              <a:spcAft>
                <a:spcPts val="500"/>
              </a:spcAft>
              <a:buNone/>
            </a:pPr>
            <a:r>
              <a:rPr lang="en-US" sz="1100" b="1" dirty="0">
                <a:solidFill>
                  <a:srgbClr val="FFFFFF"/>
                </a:solidFill>
                <a:latin typeface="Calibri" pitchFamily="34" charset="0"/>
              </a:rPr>
              <a:t>Twinning Partnerships Unblocked</a:t>
            </a:r>
          </a:p>
          <a:p>
            <a:pPr marL="0" indent="0">
              <a:spcAft>
                <a:spcPts val="700"/>
              </a:spcAft>
              <a:buNone/>
            </a:pPr>
            <a:r>
              <a:rPr lang="en-US" sz="1100">
                <a:solidFill>
                  <a:srgbClr val="CADCFC"/>
                </a:solidFill>
                <a:latin typeface="Calibri" pitchFamily="34" charset="0"/>
              </a:rPr>
              <a:t>Structured annual summits and new cooperation frameworks give cities a political foundation to reactivate and deepen EU-UK twinning links; ELL has achieved observer status at EU-UK PPA </a:t>
            </a:r>
          </a:p>
          <a:p>
            <a:pPr marL="0" indent="0">
              <a:spcAft>
                <a:spcPts val="500"/>
              </a:spcAft>
              <a:buNone/>
            </a:pPr>
            <a:r>
              <a:rPr lang="en-US" sz="1100" b="1" dirty="0">
                <a:solidFill>
                  <a:srgbClr val="FFFFFF"/>
                </a:solidFill>
                <a:latin typeface="Calibri" pitchFamily="34" charset="0"/>
              </a:rPr>
              <a:t>Youth &amp; Academic Exchange</a:t>
            </a:r>
          </a:p>
          <a:p>
            <a:pPr marL="0" indent="0">
              <a:spcAft>
                <a:spcPts val="700"/>
              </a:spcAft>
              <a:buNone/>
            </a:pPr>
            <a:r>
              <a:rPr lang="en-US" sz="1100">
                <a:solidFill>
                  <a:srgbClr val="CADCFC"/>
                </a:solidFill>
                <a:latin typeface="Calibri" pitchFamily="34" charset="0"/>
              </a:rPr>
              <a:t>Erasmus+ return and the proposed Youth Experience Scheme create direct opportunities for city-level student, researcher, and cultural exchanges including staff building (Erasmus+ Alliance)</a:t>
            </a:r>
          </a:p>
          <a:p>
            <a:pPr marL="0" indent="0">
              <a:spcAft>
                <a:spcPts val="500"/>
              </a:spcAft>
              <a:buNone/>
            </a:pPr>
            <a:r>
              <a:rPr lang="en-US" sz="1100" b="1" dirty="0">
                <a:solidFill>
                  <a:srgbClr val="FFFFFF"/>
                </a:solidFill>
                <a:latin typeface="Calibri" pitchFamily="34" charset="0"/>
              </a:rPr>
              <a:t>Joint Climate &amp; Energy Action</a:t>
            </a:r>
          </a:p>
          <a:p>
            <a:pPr marL="0" indent="0">
              <a:buNone/>
            </a:pPr>
            <a:r>
              <a:rPr lang="en-US" sz="1100">
                <a:solidFill>
                  <a:srgbClr val="CADCFC"/>
                </a:solidFill>
                <a:latin typeface="Calibri" pitchFamily="34" charset="0"/>
              </a:rPr>
              <a:t>Linked emissions trading and energy market integration open doors for cities to collaborate on green transition and shared climate targets.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168</TotalTime>
  <Words>1870</Words>
  <Application>Microsoft Office PowerPoint</Application>
  <PresentationFormat>On-screen Show (16:9)</PresentationFormat>
  <Paragraphs>166</Paragraphs>
  <Slides>12</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Carl Wright</dc:creator>
  <cp:lastModifiedBy>K BOLTON</cp:lastModifiedBy>
  <cp:revision>2</cp:revision>
  <dcterms:created xsi:type="dcterms:W3CDTF">2026-04-26T19:27:18Z</dcterms:created>
  <dcterms:modified xsi:type="dcterms:W3CDTF">2026-05-09T13:45:27Z</dcterms:modified>
</cp:coreProperties>
</file>