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7"/>
  </p:notesMasterIdLst>
  <p:sldIdLst>
    <p:sldId id="256" r:id="rId5"/>
    <p:sldId id="262" r:id="rId6"/>
    <p:sldId id="257" r:id="rId7"/>
    <p:sldId id="258" r:id="rId8"/>
    <p:sldId id="259" r:id="rId9"/>
    <p:sldId id="260" r:id="rId10"/>
    <p:sldId id="261"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8288000" cy="10287000"/>
  <p:notesSz cx="6858000" cy="9144000"/>
  <p:embeddedFontLst>
    <p:embeddedFont>
      <p:font typeface="Canva Sans" panose="020B0604020202020204" charset="0"/>
      <p:regular r:id="rId28"/>
    </p:embeddedFont>
    <p:embeddedFont>
      <p:font typeface="Canva Sans Bold" panose="020B0604020202020204" charset="0"/>
      <p:regular r:id="rId29"/>
    </p:embeddedFont>
    <p:embeddedFont>
      <p:font typeface="Montserrat" panose="00000500000000000000" pitchFamily="2" charset="0"/>
      <p:regular r:id="rId30"/>
      <p:bold r:id="rId31"/>
      <p:italic r:id="rId32"/>
      <p:boldItalic r:id="rId33"/>
    </p:embeddedFont>
    <p:embeddedFont>
      <p:font typeface="Montserrat Bold" panose="00000800000000000000" charset="0"/>
      <p:regular r:id="rId34"/>
      <p:bold r:id="rId35"/>
    </p:embeddedFont>
    <p:embeddedFont>
      <p:font typeface="Montserrat Medium" panose="020F0502020204030204" pitchFamily="2" charset="0"/>
      <p:regular r:id="rId36"/>
      <p:italic r:id="rId3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247F0D-5504-49DE-862F-70D18790E7AD}" v="97" dt="2026-04-24T14:27:02.35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1" d="100"/>
          <a:sy n="51" d="100"/>
        </p:scale>
        <p:origin x="51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font" Target="fonts/font7.fntdata"/><Relationship Id="rId42"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7D2C44-24F7-4C04-9F68-75F573B336A9}" type="datetimeFigureOut">
              <a:t>5/9/2026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D3F4D54-0962-4C23-9FD2-A6E291A9CF51}" type="slidenum">
              <a:t>‹#›</a:t>
            </a:fld>
            <a:endParaRPr lang="en-GB"/>
          </a:p>
        </p:txBody>
      </p:sp>
    </p:spTree>
    <p:extLst>
      <p:ext uri="{BB962C8B-B14F-4D97-AF65-F5344CB8AC3E}">
        <p14:creationId xmlns:p14="http://schemas.microsoft.com/office/powerpoint/2010/main" val="2115589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Key part of what we do internationally is to get young people involved in international opportunities.  It is like the power of school trips –  I remember first going to France for one day with my school at 12 and that first exposure to Europe made an incredible lasting impression including a desire to learn French and find out more about their culture and history. </a:t>
            </a:r>
          </a:p>
          <a:p>
            <a:endParaRPr lang="en-US" dirty="0">
              <a:ea typeface="Calibri"/>
              <a:cs typeface="Calibri"/>
            </a:endParaRPr>
          </a:p>
          <a:p>
            <a:r>
              <a:rPr lang="en-US" dirty="0">
                <a:ea typeface="Calibri"/>
                <a:cs typeface="Calibri"/>
              </a:rPr>
              <a:t>Global House of Young Voices – Frankfurt initiative.  </a:t>
            </a:r>
            <a:r>
              <a:rPr lang="en-US" dirty="0">
                <a:solidFill>
                  <a:srgbClr val="000000"/>
                </a:solidFill>
              </a:rPr>
              <a:t>We recruited from the </a:t>
            </a:r>
            <a:r>
              <a:rPr lang="en-US" dirty="0" err="1">
                <a:solidFill>
                  <a:srgbClr val="0A0A0A"/>
                </a:solidFill>
                <a:highlight>
                  <a:srgbClr val="FFFFFF"/>
                </a:highlight>
              </a:rPr>
              <a:t>The</a:t>
            </a:r>
            <a:r>
              <a:rPr lang="en-US" dirty="0">
                <a:solidFill>
                  <a:srgbClr val="0A0A0A"/>
                </a:solidFill>
                <a:highlight>
                  <a:srgbClr val="FFFFFF"/>
                </a:highlight>
              </a:rPr>
              <a:t> Birmingham Youth City Board, managed by the council's Youth Service, brings together young people aged 11–18 to ensure their voices influence city policy, covering topics like youth activism and safety. (</a:t>
            </a:r>
            <a:r>
              <a:rPr lang="en-US" dirty="0">
                <a:solidFill>
                  <a:srgbClr val="001D35"/>
                </a:solidFill>
                <a:highlight>
                  <a:srgbClr val="FFFFFF"/>
                </a:highlight>
              </a:rPr>
              <a:t>The Board supports the UK Youth Parliament and works alongside the Young People's Independent Advisory Group. ).  One person went to the event in Frankfurt to debate Youth issues and as a follow up, a group of young people went to our other German partner city, Leipzig to exchange with young people there.</a:t>
            </a:r>
            <a:endParaRPr lang="en-US" dirty="0">
              <a:ea typeface="Calibri"/>
              <a:cs typeface="Calibri"/>
            </a:endParaRPr>
          </a:p>
          <a:p>
            <a:endParaRPr lang="en-US" dirty="0">
              <a:solidFill>
                <a:srgbClr val="001D35"/>
              </a:solidFill>
              <a:highlight>
                <a:srgbClr val="FFFFFF"/>
              </a:highlight>
              <a:ea typeface="Calibri"/>
              <a:cs typeface="Calibri"/>
            </a:endParaRPr>
          </a:p>
          <a:p>
            <a:pPr marL="171450" indent="-171450">
              <a:buFont typeface="Calibri"/>
              <a:buChar char="-"/>
            </a:pPr>
            <a:r>
              <a:rPr lang="en-US" dirty="0">
                <a:solidFill>
                  <a:srgbClr val="001D35"/>
                </a:solidFill>
                <a:highlight>
                  <a:srgbClr val="FFFFFF"/>
                </a:highlight>
                <a:ea typeface="Calibri"/>
                <a:cs typeface="Calibri"/>
              </a:rPr>
              <a:t>This year celebrates 60 years of partnership with Frankfurt – we will host a mini shipping container in Victoria Square outside the council house with a live link up to Frankfurt.  One day will include bringing young people together, it could be those who have engaged in You Wil in a curated discussion about education and opportunities in both countries.</a:t>
            </a:r>
          </a:p>
          <a:p>
            <a:pPr marL="171450" indent="-171450">
              <a:buFont typeface="Calibri"/>
              <a:buChar char="-"/>
            </a:pPr>
            <a:r>
              <a:rPr lang="en-US" dirty="0" err="1">
                <a:solidFill>
                  <a:srgbClr val="001D35"/>
                </a:solidFill>
                <a:highlight>
                  <a:srgbClr val="FFFFFF"/>
                </a:highlight>
                <a:ea typeface="Calibri"/>
                <a:cs typeface="Calibri"/>
              </a:rPr>
              <a:t>Europod</a:t>
            </a:r>
            <a:r>
              <a:rPr lang="en-US" dirty="0">
                <a:solidFill>
                  <a:srgbClr val="001D35"/>
                </a:solidFill>
                <a:highlight>
                  <a:srgbClr val="FFFFFF"/>
                </a:highlight>
                <a:ea typeface="Calibri"/>
                <a:cs typeface="Calibri"/>
              </a:rPr>
              <a:t> – sport, Lyon, Birmingham and Frankfurt young people involved in sporting activities</a:t>
            </a:r>
          </a:p>
          <a:p>
            <a:pPr marL="171450" indent="-171450">
              <a:buFont typeface="Calibri"/>
              <a:buChar char="-"/>
            </a:pPr>
            <a:r>
              <a:rPr lang="en-US" dirty="0">
                <a:solidFill>
                  <a:srgbClr val="001D35"/>
                </a:solidFill>
                <a:highlight>
                  <a:srgbClr val="FFFFFF"/>
                </a:highlight>
                <a:ea typeface="Calibri"/>
                <a:cs typeface="Calibri"/>
              </a:rPr>
              <a:t>Erasmus plus, hosted young people from our partner cities in our office – </a:t>
            </a:r>
            <a:r>
              <a:rPr lang="en-US" dirty="0" err="1">
                <a:solidFill>
                  <a:srgbClr val="001D35"/>
                </a:solidFill>
                <a:highlight>
                  <a:srgbClr val="FFFFFF"/>
                </a:highlight>
                <a:ea typeface="Calibri"/>
                <a:cs typeface="Calibri"/>
              </a:rPr>
              <a:t>eg</a:t>
            </a:r>
            <a:r>
              <a:rPr lang="en-US" dirty="0">
                <a:solidFill>
                  <a:srgbClr val="001D35"/>
                </a:solidFill>
                <a:highlight>
                  <a:srgbClr val="FFFFFF"/>
                </a:highlight>
                <a:ea typeface="Calibri"/>
                <a:cs typeface="Calibri"/>
              </a:rPr>
              <a:t> support in </a:t>
            </a:r>
            <a:r>
              <a:rPr lang="en-US" dirty="0" err="1">
                <a:solidFill>
                  <a:srgbClr val="001D35"/>
                </a:solidFill>
                <a:highlight>
                  <a:srgbClr val="FFFFFF"/>
                </a:highlight>
                <a:ea typeface="Calibri"/>
                <a:cs typeface="Calibri"/>
              </a:rPr>
              <a:t>organising</a:t>
            </a:r>
            <a:r>
              <a:rPr lang="en-US" dirty="0">
                <a:solidFill>
                  <a:srgbClr val="001D35"/>
                </a:solidFill>
                <a:highlight>
                  <a:srgbClr val="FFFFFF"/>
                </a:highlight>
                <a:ea typeface="Calibri"/>
                <a:cs typeface="Calibri"/>
              </a:rPr>
              <a:t> the Frankfurt Christmas market.  We're now back in Erasmus plus.  (also Turing)</a:t>
            </a:r>
          </a:p>
          <a:p>
            <a:pPr marL="171450" indent="-171450">
              <a:buFont typeface="Calibri"/>
              <a:buChar char="-"/>
            </a:pPr>
            <a:r>
              <a:rPr lang="en-US" dirty="0">
                <a:solidFill>
                  <a:srgbClr val="001D35"/>
                </a:solidFill>
                <a:highlight>
                  <a:srgbClr val="FFFFFF"/>
                </a:highlight>
                <a:ea typeface="Calibri"/>
                <a:cs typeface="Calibri"/>
              </a:rPr>
              <a:t>This year we are working with British Council and Bosnia House to bring over about 60 young people from Ukraine to Bham</a:t>
            </a:r>
          </a:p>
        </p:txBody>
      </p:sp>
      <p:sp>
        <p:nvSpPr>
          <p:cNvPr id="4" name="Slide Number Placeholder 3"/>
          <p:cNvSpPr>
            <a:spLocks noGrp="1"/>
          </p:cNvSpPr>
          <p:nvPr>
            <p:ph type="sldNum" sz="quarter" idx="5"/>
          </p:nvPr>
        </p:nvSpPr>
        <p:spPr/>
        <p:txBody>
          <a:bodyPr/>
          <a:lstStyle/>
          <a:p>
            <a:fld id="{2D3F4D54-0962-4C23-9FD2-A6E291A9CF51}" type="slidenum">
              <a:t>8</a:t>
            </a:fld>
            <a:endParaRPr lang="en-GB"/>
          </a:p>
        </p:txBody>
      </p:sp>
    </p:spTree>
    <p:extLst>
      <p:ext uri="{BB962C8B-B14F-4D97-AF65-F5344CB8AC3E}">
        <p14:creationId xmlns:p14="http://schemas.microsoft.com/office/powerpoint/2010/main" val="1838105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dirty="0">
                <a:ea typeface="Calibri"/>
                <a:cs typeface="Calibri"/>
              </a:rPr>
              <a:t>Many schools saying that their young people never leave their ward to go to the city </a:t>
            </a:r>
            <a:r>
              <a:rPr lang="en-US" dirty="0" err="1">
                <a:ea typeface="Calibri"/>
                <a:cs typeface="Calibri"/>
              </a:rPr>
              <a:t>centre</a:t>
            </a:r>
            <a:r>
              <a:rPr lang="en-US" dirty="0">
                <a:ea typeface="Calibri"/>
                <a:cs typeface="Calibri"/>
              </a:rPr>
              <a:t>.</a:t>
            </a:r>
          </a:p>
        </p:txBody>
      </p:sp>
      <p:sp>
        <p:nvSpPr>
          <p:cNvPr id="4" name="Slide Number Placeholder 3"/>
          <p:cNvSpPr>
            <a:spLocks noGrp="1"/>
          </p:cNvSpPr>
          <p:nvPr>
            <p:ph type="sldNum" sz="quarter" idx="5"/>
          </p:nvPr>
        </p:nvSpPr>
        <p:spPr/>
        <p:txBody>
          <a:bodyPr/>
          <a:lstStyle/>
          <a:p>
            <a:fld id="{2D3F4D54-0962-4C23-9FD2-A6E291A9CF51}" type="slidenum">
              <a:rPr lang="en-GB"/>
              <a:t>11</a:t>
            </a:fld>
            <a:endParaRPr lang="en-GB"/>
          </a:p>
        </p:txBody>
      </p:sp>
    </p:spTree>
    <p:extLst>
      <p:ext uri="{BB962C8B-B14F-4D97-AF65-F5344CB8AC3E}">
        <p14:creationId xmlns:p14="http://schemas.microsoft.com/office/powerpoint/2010/main" val="3938355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 - GYALS – in person event – city </a:t>
            </a:r>
            <a:r>
              <a:rPr lang="en-US" dirty="0" err="1">
                <a:ea typeface="Calibri"/>
                <a:cs typeface="Calibri"/>
              </a:rPr>
              <a:t>centre</a:t>
            </a:r>
            <a:r>
              <a:rPr lang="en-US" dirty="0">
                <a:ea typeface="Calibri"/>
                <a:cs typeface="Calibri"/>
              </a:rPr>
              <a:t> schools (incl Ormiston Academy) to travel to Chicago – week long event. Started 2016. Ambassador Johnson came to Birmingham to meet the girls who had participated and the then LM Cllr Yvonne Mosquit</a:t>
            </a:r>
            <a:r>
              <a:rPr lang="en-US" dirty="0">
                <a:solidFill>
                  <a:srgbClr val="000000"/>
                </a:solidFill>
                <a:latin typeface="Calibri"/>
                <a:ea typeface="Calibri"/>
                <a:cs typeface="Calibri"/>
              </a:rPr>
              <a:t>o</a:t>
            </a:r>
            <a:r>
              <a:rPr lang="en-US" dirty="0">
                <a:ea typeface="Calibri"/>
                <a:cs typeface="Calibri"/>
              </a:rPr>
              <a:t>.  </a:t>
            </a:r>
          </a:p>
          <a:p>
            <a:pPr marL="171450" indent="-171450">
              <a:buFont typeface="Calibri"/>
              <a:buChar char="-"/>
            </a:pPr>
            <a:r>
              <a:rPr lang="en-US" dirty="0">
                <a:ea typeface="Calibri"/>
                <a:cs typeface="Calibri"/>
              </a:rPr>
              <a:t>We intended for it to originally be an in person event and I managed to get funding from the US Embassy in London through the small grants </a:t>
            </a:r>
            <a:r>
              <a:rPr lang="en-US" dirty="0" err="1">
                <a:ea typeface="Calibri"/>
                <a:cs typeface="Calibri"/>
              </a:rPr>
              <a:t>programme</a:t>
            </a:r>
            <a:r>
              <a:rPr lang="en-US" dirty="0">
                <a:ea typeface="Calibri"/>
                <a:cs typeface="Calibri"/>
              </a:rPr>
              <a:t>.  Covid.  All went on line.</a:t>
            </a:r>
          </a:p>
          <a:p>
            <a:pPr marL="171450" indent="-171450">
              <a:buFont typeface="Calibri"/>
              <a:buChar char="-"/>
            </a:pPr>
            <a:r>
              <a:rPr lang="en-US" dirty="0">
                <a:ea typeface="Calibri"/>
                <a:cs typeface="Calibri"/>
              </a:rPr>
              <a:t>Who – Birmingham girls and girls from partner cities </a:t>
            </a:r>
            <a:r>
              <a:rPr lang="en-US" dirty="0" err="1">
                <a:ea typeface="Calibri"/>
                <a:cs typeface="Calibri"/>
              </a:rPr>
              <a:t>bu</a:t>
            </a:r>
            <a:r>
              <a:rPr lang="en-US" dirty="0">
                <a:ea typeface="Calibri"/>
                <a:cs typeface="Calibri"/>
              </a:rPr>
              <a:t>t also other countries – Mexico, Caribbean and India</a:t>
            </a:r>
          </a:p>
          <a:p>
            <a:pPr marL="171450" indent="-171450">
              <a:buFont typeface="Calibri"/>
              <a:buChar char="-"/>
            </a:pPr>
            <a:r>
              <a:rPr lang="en-US" dirty="0">
                <a:ea typeface="Calibri"/>
                <a:cs typeface="Calibri"/>
              </a:rPr>
              <a:t>Ethos – Aim to inspire participants to consider careers that may not traditionally be seen as careers for women.   We invite women in a variety of careers to talk to the girls about their school/career journeys. Not to sugar coat any aspect including successes and failures and also myth busting.  </a:t>
            </a:r>
            <a:r>
              <a:rPr lang="en-US" dirty="0" err="1">
                <a:ea typeface="Calibri"/>
                <a:cs typeface="Calibri"/>
              </a:rPr>
              <a:t>Eg.</a:t>
            </a:r>
            <a:r>
              <a:rPr lang="en-US" dirty="0">
                <a:ea typeface="Calibri"/>
                <a:cs typeface="Calibri"/>
              </a:rPr>
              <a:t> Students getting a 2.2 law degree can still become a solicitor.  Each day is thematically focused and there is time for the girls to ask questions to the speakers via the chat function.  </a:t>
            </a:r>
          </a:p>
          <a:p>
            <a:pPr marL="171450" indent="-171450">
              <a:buFont typeface="Calibri"/>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fld id="{2D3F4D54-0962-4C23-9FD2-A6E291A9CF51}" type="slidenum">
              <a:rPr lang="en-GB"/>
              <a:t>13</a:t>
            </a:fld>
            <a:endParaRPr lang="en-GB"/>
          </a:p>
        </p:txBody>
      </p:sp>
    </p:spTree>
    <p:extLst>
      <p:ext uri="{BB962C8B-B14F-4D97-AF65-F5344CB8AC3E}">
        <p14:creationId xmlns:p14="http://schemas.microsoft.com/office/powerpoint/2010/main" val="41063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Women in Politics – local MPs, police constable</a:t>
            </a:r>
          </a:p>
          <a:p>
            <a:r>
              <a:rPr lang="en-GB" dirty="0"/>
              <a:t>Women in Business – master butcher, Police constable, first black female president of Law Society</a:t>
            </a:r>
          </a:p>
          <a:p>
            <a:r>
              <a:rPr lang="en-GB" dirty="0"/>
              <a:t>Women in sport – Olympian and broadcaster Denise Lewis, Jayne Torvil from Dancing on Ice</a:t>
            </a:r>
          </a:p>
          <a:p>
            <a:r>
              <a:rPr lang="en-GB" dirty="0"/>
              <a:t>STEM – Scientist involved in identifying the remains of kind Richard 3</a:t>
            </a:r>
            <a:r>
              <a:rPr lang="en-GB" baseline="30000" dirty="0"/>
              <a:t>rd</a:t>
            </a:r>
            <a:r>
              <a:rPr lang="en-GB" dirty="0"/>
              <a:t> in Leicester car park, Winner of the BCC </a:t>
            </a:r>
            <a:r>
              <a:rPr lang="en-GB" dirty="0" err="1"/>
              <a:t>Astronaughts</a:t>
            </a:r>
            <a:r>
              <a:rPr lang="en-GB" dirty="0"/>
              <a:t> have you got what it takes?</a:t>
            </a:r>
          </a:p>
          <a:p>
            <a:r>
              <a:rPr lang="en-GB" dirty="0"/>
              <a:t>Women in arts – CEO of BRB, Comic strip the Beano artist, New presenter </a:t>
            </a:r>
            <a:r>
              <a:rPr lang="en-GB"/>
              <a:t>Nicola Beckford</a:t>
            </a:r>
            <a:endParaRPr lang="en-GB" dirty="0"/>
          </a:p>
        </p:txBody>
      </p:sp>
      <p:sp>
        <p:nvSpPr>
          <p:cNvPr id="4" name="Slide Number Placeholder 3"/>
          <p:cNvSpPr>
            <a:spLocks noGrp="1"/>
          </p:cNvSpPr>
          <p:nvPr>
            <p:ph type="sldNum" sz="quarter" idx="5"/>
          </p:nvPr>
        </p:nvSpPr>
        <p:spPr/>
        <p:txBody>
          <a:bodyPr/>
          <a:lstStyle/>
          <a:p>
            <a:fld id="{2D3F4D54-0962-4C23-9FD2-A6E291A9CF51}" type="slidenum">
              <a:rPr lang="en-GB" smtClean="0"/>
              <a:t>14</a:t>
            </a:fld>
            <a:endParaRPr lang="en-GB"/>
          </a:p>
        </p:txBody>
      </p:sp>
    </p:spTree>
    <p:extLst>
      <p:ext uri="{BB962C8B-B14F-4D97-AF65-F5344CB8AC3E}">
        <p14:creationId xmlns:p14="http://schemas.microsoft.com/office/powerpoint/2010/main" val="22708793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r>
              <a:rPr lang="en-US">
                <a:ea typeface="Calibri"/>
                <a:cs typeface="Calibri"/>
              </a:rPr>
              <a:t>Jayne Torvil Dancing on Ice, former Olympic skater</a:t>
            </a:r>
          </a:p>
          <a:p>
            <a:pPr marL="285750" indent="-285750">
              <a:buFont typeface="Calibri"/>
              <a:buChar char="-"/>
            </a:pPr>
            <a:r>
              <a:rPr lang="en-US">
                <a:ea typeface="Calibri"/>
                <a:cs typeface="Calibri"/>
              </a:rPr>
              <a:t>Dr Suzy Imber – BBC Astronauts Have you got what it takes</a:t>
            </a:r>
          </a:p>
          <a:p>
            <a:pPr marL="285750" indent="-285750">
              <a:buFont typeface="Calibri"/>
              <a:buChar char="-"/>
            </a:pPr>
            <a:r>
              <a:rPr lang="en-US" dirty="0">
                <a:ea typeface="Calibri"/>
                <a:cs typeface="Calibri"/>
              </a:rPr>
              <a:t>Local news presenters – Nicola Beckfor</a:t>
            </a:r>
            <a:r>
              <a:rPr lang="en-US">
                <a:ea typeface="Calibri"/>
                <a:cs typeface="Calibri"/>
              </a:rPr>
              <a:t>d BBC Midlands Today</a:t>
            </a:r>
          </a:p>
          <a:p>
            <a:pPr marL="285750" indent="-285750">
              <a:buFont typeface="Calibri"/>
              <a:buChar char="-"/>
            </a:pPr>
            <a:r>
              <a:rPr lang="en-US" dirty="0">
                <a:ea typeface="Calibri"/>
                <a:cs typeface="Calibri"/>
              </a:rPr>
              <a:t>Captain Preet Chandry – first woman of </a:t>
            </a:r>
            <a:r>
              <a:rPr lang="en-US" dirty="0" err="1">
                <a:ea typeface="Calibri"/>
                <a:cs typeface="Calibri"/>
              </a:rPr>
              <a:t>colour</a:t>
            </a:r>
            <a:r>
              <a:rPr lang="en-US" dirty="0">
                <a:ea typeface="Calibri"/>
                <a:cs typeface="Calibri"/>
              </a:rPr>
              <a:t> to solo expedition to S Pole</a:t>
            </a:r>
          </a:p>
        </p:txBody>
      </p:sp>
      <p:sp>
        <p:nvSpPr>
          <p:cNvPr id="4" name="Slide Number Placeholder 3"/>
          <p:cNvSpPr>
            <a:spLocks noGrp="1"/>
          </p:cNvSpPr>
          <p:nvPr>
            <p:ph type="sldNum" sz="quarter" idx="5"/>
          </p:nvPr>
        </p:nvSpPr>
        <p:spPr/>
        <p:txBody>
          <a:bodyPr/>
          <a:lstStyle/>
          <a:p>
            <a:fld id="{2D3F4D54-0962-4C23-9FD2-A6E291A9CF51}" type="slidenum">
              <a:rPr lang="en-GB"/>
              <a:t>15</a:t>
            </a:fld>
            <a:endParaRPr lang="en-GB"/>
          </a:p>
        </p:txBody>
      </p:sp>
    </p:spTree>
    <p:extLst>
      <p:ext uri="{BB962C8B-B14F-4D97-AF65-F5344CB8AC3E}">
        <p14:creationId xmlns:p14="http://schemas.microsoft.com/office/powerpoint/2010/main" val="3556739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addition to receiving a thematic speaker input, there are 2 additional mentor sessions for the girls to develop a presentation on a female leader who has inspired them.</a:t>
            </a:r>
          </a:p>
        </p:txBody>
      </p:sp>
      <p:sp>
        <p:nvSpPr>
          <p:cNvPr id="4" name="Slide Number Placeholder 3"/>
          <p:cNvSpPr>
            <a:spLocks noGrp="1"/>
          </p:cNvSpPr>
          <p:nvPr>
            <p:ph type="sldNum" sz="quarter" idx="5"/>
          </p:nvPr>
        </p:nvSpPr>
        <p:spPr/>
        <p:txBody>
          <a:bodyPr/>
          <a:lstStyle/>
          <a:p>
            <a:fld id="{2D3F4D54-0962-4C23-9FD2-A6E291A9CF51}" type="slidenum">
              <a:rPr lang="en-GB"/>
              <a:t>16</a:t>
            </a:fld>
            <a:endParaRPr lang="en-GB"/>
          </a:p>
        </p:txBody>
      </p:sp>
    </p:spTree>
    <p:extLst>
      <p:ext uri="{BB962C8B-B14F-4D97-AF65-F5344CB8AC3E}">
        <p14:creationId xmlns:p14="http://schemas.microsoft.com/office/powerpoint/2010/main" val="13356787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2D3F4D54-0962-4C23-9FD2-A6E291A9CF51}" type="slidenum">
              <a:rPr lang="en-GB"/>
              <a:t>17</a:t>
            </a:fld>
            <a:endParaRPr lang="en-GB"/>
          </a:p>
        </p:txBody>
      </p:sp>
    </p:spTree>
    <p:extLst>
      <p:ext uri="{BB962C8B-B14F-4D97-AF65-F5344CB8AC3E}">
        <p14:creationId xmlns:p14="http://schemas.microsoft.com/office/powerpoint/2010/main" val="26676598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Some of the alumni from the </a:t>
            </a:r>
            <a:r>
              <a:rPr lang="en-US" dirty="0" err="1">
                <a:ea typeface="Calibri"/>
                <a:cs typeface="Calibri"/>
              </a:rPr>
              <a:t>programme</a:t>
            </a:r>
            <a:r>
              <a:rPr lang="en-US" dirty="0">
                <a:ea typeface="Calibri"/>
                <a:cs typeface="Calibri"/>
              </a:rPr>
              <a:t> went on to deliver their version of You WIL in school.  One of the girls supported us in developing the handbook for last year's You WIL and also gave a presentation on  their experience of You WIL to last year's cohort.  Other girls have received further info on courses at the University of Birmingham and also received additional careers advice.</a:t>
            </a:r>
          </a:p>
        </p:txBody>
      </p:sp>
      <p:sp>
        <p:nvSpPr>
          <p:cNvPr id="4" name="Slide Number Placeholder 3"/>
          <p:cNvSpPr>
            <a:spLocks noGrp="1"/>
          </p:cNvSpPr>
          <p:nvPr>
            <p:ph type="sldNum" sz="quarter" idx="5"/>
          </p:nvPr>
        </p:nvSpPr>
        <p:spPr/>
        <p:txBody>
          <a:bodyPr/>
          <a:lstStyle/>
          <a:p>
            <a:fld id="{2D3F4D54-0962-4C23-9FD2-A6E291A9CF51}" type="slidenum">
              <a:rPr lang="en-GB"/>
              <a:t>19</a:t>
            </a:fld>
            <a:endParaRPr lang="en-GB"/>
          </a:p>
        </p:txBody>
      </p:sp>
    </p:spTree>
    <p:extLst>
      <p:ext uri="{BB962C8B-B14F-4D97-AF65-F5344CB8AC3E}">
        <p14:creationId xmlns:p14="http://schemas.microsoft.com/office/powerpoint/2010/main" val="36087809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All speakers and participants receive a handbook in advance of the summit.  This includes speaker bios, information about participation etiquette, what is expected of them during the summit and contact details.</a:t>
            </a:r>
          </a:p>
        </p:txBody>
      </p:sp>
      <p:sp>
        <p:nvSpPr>
          <p:cNvPr id="4" name="Slide Number Placeholder 3"/>
          <p:cNvSpPr>
            <a:spLocks noGrp="1"/>
          </p:cNvSpPr>
          <p:nvPr>
            <p:ph type="sldNum" sz="quarter" idx="5"/>
          </p:nvPr>
        </p:nvSpPr>
        <p:spPr/>
        <p:txBody>
          <a:bodyPr/>
          <a:lstStyle/>
          <a:p>
            <a:fld id="{2D3F4D54-0962-4C23-9FD2-A6E291A9CF51}" type="slidenum">
              <a:rPr lang="en-GB"/>
              <a:t>20</a:t>
            </a:fld>
            <a:endParaRPr lang="en-GB"/>
          </a:p>
        </p:txBody>
      </p:sp>
    </p:spTree>
    <p:extLst>
      <p:ext uri="{BB962C8B-B14F-4D97-AF65-F5344CB8AC3E}">
        <p14:creationId xmlns:p14="http://schemas.microsoft.com/office/powerpoint/2010/main" val="2419629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
        <p:nvSpPr>
          <p:cNvPr id="8" name="TextBox 7">
            <a:extLst>
              <a:ext uri="{FF2B5EF4-FFF2-40B4-BE49-F238E27FC236}">
                <a16:creationId xmlns:a16="http://schemas.microsoft.com/office/drawing/2014/main" id="{031E2D6C-CFFD-2BAA-FC97-02AB2D0B4451}"/>
              </a:ext>
            </a:extLst>
          </p:cNvPr>
          <p:cNvSpPr txBox="1"/>
          <p:nvPr>
            <p:extLst>
              <p:ext uri="{1162E1C5-73C7-4A58-AE30-91384D911F3F}">
                <p184:classification xmlns:p184="http://schemas.microsoft.com/office/powerpoint/2018/4/main" val="ftr"/>
              </p:ext>
            </p:extLst>
          </p:nvPr>
        </p:nvSpPr>
        <p:spPr>
          <a:xfrm>
            <a:off x="8884412" y="10071100"/>
            <a:ext cx="544513" cy="152400"/>
          </a:xfrm>
          <a:prstGeom prst="rect">
            <a:avLst/>
          </a:prstGeom>
        </p:spPr>
        <p:txBody>
          <a:bodyPr horzOverflow="overflow" lIns="0" tIns="0" rIns="0" bIns="0">
            <a:spAutoFit/>
          </a:bodyPr>
          <a:lstStyle/>
          <a:p>
            <a:pPr algn="l"/>
            <a:r>
              <a:rPr lang="en-GB" sz="1000">
                <a:solidFill>
                  <a:srgbClr val="000000">
                    <a:alpha val="50000"/>
                  </a:srgbClr>
                </a:solidFill>
                <a:latin typeface="Aptos" panose="020B0004020202020204" pitchFamily="34" charset="0"/>
              </a:rPr>
              <a:t>OFFICIAL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3.png"/><Relationship Id="rId7" Type="http://schemas.openxmlformats.org/officeDocument/2006/relationships/image" Target="../media/image25.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svg"/><Relationship Id="rId10"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svg"/></Relationships>
</file>

<file path=ppt/slides/_rels/slide11.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2.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sv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29.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14.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30.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hyperlink" Target="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sv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pn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svg"/><Relationship Id="rId11" Type="http://schemas.openxmlformats.org/officeDocument/2006/relationships/image" Target="../media/image35.png"/><Relationship Id="rId5" Type="http://schemas.openxmlformats.org/officeDocument/2006/relationships/image" Target="../media/image6.png"/><Relationship Id="rId10" Type="http://schemas.openxmlformats.org/officeDocument/2006/relationships/image" Target="../media/image34.png"/><Relationship Id="rId4" Type="http://schemas.openxmlformats.org/officeDocument/2006/relationships/image" Target="../media/image3.png"/><Relationship Id="rId9" Type="http://schemas.openxmlformats.org/officeDocument/2006/relationships/image" Target="../media/image33.png"/><Relationship Id="rId1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image" Target="../media/image37.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2.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sv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hyperlink" Target="https://drive.google.com/file/d/10yR7k9cMuaxzegWgtZ31_O7K84iiySpk/view" TargetMode="External"/><Relationship Id="rId13" Type="http://schemas.openxmlformats.org/officeDocument/2006/relationships/image" Target="../media/image40.png"/><Relationship Id="rId3" Type="http://schemas.openxmlformats.org/officeDocument/2006/relationships/image" Target="../media/image5.png"/><Relationship Id="rId7" Type="http://schemas.openxmlformats.org/officeDocument/2006/relationships/hyperlink" Target="https://drive.google.com/file/d/1yDfWdCv2EIbbBJoLsMumwHFBqcE0Jmik/view" TargetMode="External"/><Relationship Id="rId12"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hyperlink" Target="https://drive.google.com/file/d/1QbcZAw1UPS8VOVeUXP9MzeydmcEs7Chf/view" TargetMode="External"/><Relationship Id="rId11" Type="http://schemas.openxmlformats.org/officeDocument/2006/relationships/image" Target="../media/image7.png"/><Relationship Id="rId5" Type="http://schemas.openxmlformats.org/officeDocument/2006/relationships/image" Target="../media/image6.png"/><Relationship Id="rId15" Type="http://schemas.openxmlformats.org/officeDocument/2006/relationships/image" Target="../media/image2.svg"/><Relationship Id="rId10" Type="http://schemas.openxmlformats.org/officeDocument/2006/relationships/image" Target="../media/image1.svg"/><Relationship Id="rId4" Type="http://schemas.openxmlformats.org/officeDocument/2006/relationships/image" Target="../media/image3.png"/><Relationship Id="rId9" Type="http://schemas.openxmlformats.org/officeDocument/2006/relationships/hyperlink" Target="https://drive.google.com/file/d/1Ty5mHSMK_kxk_y7tBLLr4D7tfMorl7fs/view" TargetMode="External"/><Relationship Id="rId14" Type="http://schemas.openxmlformats.org/officeDocument/2006/relationships/image" Target="../media/image41.png"/></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2.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3.png"/><Relationship Id="rId7" Type="http://schemas.openxmlformats.org/officeDocument/2006/relationships/image" Target="../media/image1.sv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2.sv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svg"/><Relationship Id="rId5" Type="http://schemas.openxmlformats.org/officeDocument/2006/relationships/image" Target="../media/image6.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5.png"/><Relationship Id="rId7" Type="http://schemas.openxmlformats.org/officeDocument/2006/relationships/image" Target="../media/image13.png"/><Relationship Id="rId12"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1.svg"/><Relationship Id="rId5" Type="http://schemas.openxmlformats.org/officeDocument/2006/relationships/image" Target="../media/image6.png"/><Relationship Id="rId10"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5.png"/><Relationship Id="rId7" Type="http://schemas.openxmlformats.org/officeDocument/2006/relationships/image" Target="../media/image18.png"/><Relationship Id="rId12" Type="http://schemas.openxmlformats.org/officeDocument/2006/relationships/image" Target="../media/image7.png"/><Relationship Id="rId2" Type="http://schemas.openxmlformats.org/officeDocument/2006/relationships/image" Target="../media/image2.sv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1.svg"/><Relationship Id="rId5" Type="http://schemas.openxmlformats.org/officeDocument/2006/relationships/image" Target="../media/image6.png"/><Relationship Id="rId10" Type="http://schemas.openxmlformats.org/officeDocument/2006/relationships/image" Target="../media/image21.png"/><Relationship Id="rId4" Type="http://schemas.openxmlformats.org/officeDocument/2006/relationships/image" Target="../media/image3.png"/><Relationship Id="rId9"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image" Target="../media/image2.svg"/><Relationship Id="rId7" Type="http://schemas.openxmlformats.org/officeDocument/2006/relationships/image" Target="../media/image22.sv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1.sv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800371" y="2732014"/>
            <a:ext cx="16230600" cy="1796038"/>
          </a:xfrm>
          <a:prstGeom prst="rect">
            <a:avLst/>
          </a:prstGeom>
        </p:spPr>
        <p:txBody>
          <a:bodyPr lIns="0" tIns="0" rIns="0" bIns="0" rtlCol="0" anchor="t">
            <a:spAutoFit/>
          </a:bodyPr>
          <a:lstStyle/>
          <a:p>
            <a:pPr algn="ctr">
              <a:lnSpc>
                <a:spcPts val="6993"/>
              </a:lnSpc>
            </a:pPr>
            <a:r>
              <a:rPr lang="en-US" sz="6300" b="1" spc="126">
                <a:solidFill>
                  <a:srgbClr val="63998C"/>
                </a:solidFill>
                <a:latin typeface="Montserrat Bold"/>
                <a:ea typeface="Montserrat Bold"/>
                <a:cs typeface="Montserrat Bold"/>
                <a:sym typeface="Montserrat Bold"/>
              </a:rPr>
              <a:t>YOU WIL – </a:t>
            </a:r>
            <a:r>
              <a:rPr lang="en-US" sz="6300" spc="126">
                <a:solidFill>
                  <a:srgbClr val="63998C"/>
                </a:solidFill>
                <a:latin typeface="Montserrat"/>
                <a:ea typeface="Montserrat"/>
                <a:cs typeface="Montserrat"/>
                <a:sym typeface="Montserrat"/>
              </a:rPr>
              <a:t>EMPOWERING THE NEXT GENERATION OF WOMEN LEADERS</a:t>
            </a:r>
          </a:p>
        </p:txBody>
      </p:sp>
      <p:sp>
        <p:nvSpPr>
          <p:cNvPr id="3" name="TextBox 3"/>
          <p:cNvSpPr txBox="1"/>
          <p:nvPr/>
        </p:nvSpPr>
        <p:spPr>
          <a:xfrm>
            <a:off x="1028700" y="5285041"/>
            <a:ext cx="14507870" cy="3048000"/>
          </a:xfrm>
          <a:prstGeom prst="rect">
            <a:avLst/>
          </a:prstGeom>
        </p:spPr>
        <p:txBody>
          <a:bodyPr lIns="0" tIns="0" rIns="0" bIns="0" rtlCol="0" anchor="t">
            <a:spAutoFit/>
          </a:bodyPr>
          <a:lstStyle/>
          <a:p>
            <a:pPr algn="l">
              <a:lnSpc>
                <a:spcPts val="4200"/>
              </a:lnSpc>
            </a:pPr>
            <a:r>
              <a:rPr lang="en-US" sz="3000" b="1" spc="30">
                <a:solidFill>
                  <a:srgbClr val="575757"/>
                </a:solidFill>
                <a:latin typeface="Montserrat Bold"/>
                <a:ea typeface="Montserrat Bold"/>
                <a:cs typeface="Montserrat Bold"/>
                <a:sym typeface="Montserrat Bold"/>
              </a:rPr>
              <a:t>Presentation by Heather Law</a:t>
            </a:r>
          </a:p>
          <a:p>
            <a:pPr algn="l">
              <a:lnSpc>
                <a:spcPts val="4200"/>
              </a:lnSpc>
            </a:pPr>
            <a:r>
              <a:rPr lang="en-US" sz="3000" b="1" spc="30">
                <a:solidFill>
                  <a:srgbClr val="575757"/>
                </a:solidFill>
                <a:latin typeface="Montserrat Medium"/>
                <a:ea typeface="Montserrat Medium"/>
                <a:cs typeface="Montserrat Medium"/>
                <a:sym typeface="Montserrat Medium"/>
              </a:rPr>
              <a:t>European and International Affairs Manager</a:t>
            </a:r>
          </a:p>
          <a:p>
            <a:pPr algn="l">
              <a:lnSpc>
                <a:spcPts val="4200"/>
              </a:lnSpc>
            </a:pPr>
            <a:r>
              <a:rPr lang="en-US" sz="3000" b="1" spc="30">
                <a:solidFill>
                  <a:srgbClr val="575757"/>
                </a:solidFill>
                <a:latin typeface="Montserrat Medium"/>
                <a:ea typeface="Montserrat Medium"/>
                <a:cs typeface="Montserrat Medium"/>
                <a:sym typeface="Montserrat Medium"/>
              </a:rPr>
              <a:t>Birmingham City Council</a:t>
            </a:r>
          </a:p>
          <a:p>
            <a:pPr algn="l">
              <a:lnSpc>
                <a:spcPts val="3220"/>
              </a:lnSpc>
            </a:pPr>
            <a:r>
              <a:rPr lang="en-US" sz="2300" b="1" spc="23">
                <a:solidFill>
                  <a:srgbClr val="575757"/>
                </a:solidFill>
                <a:latin typeface="Montserrat Medium"/>
                <a:ea typeface="Montserrat Medium"/>
                <a:cs typeface="Montserrat Medium"/>
                <a:sym typeface="Montserrat Medium"/>
              </a:rPr>
              <a:t>29th April 2026</a:t>
            </a:r>
          </a:p>
          <a:p>
            <a:pPr algn="l">
              <a:lnSpc>
                <a:spcPts val="4200"/>
              </a:lnSpc>
            </a:pPr>
            <a:endParaRPr lang="en-US" sz="2300" b="1" spc="23">
              <a:solidFill>
                <a:srgbClr val="575757"/>
              </a:solidFill>
              <a:latin typeface="Montserrat Medium"/>
              <a:ea typeface="Montserrat Medium"/>
              <a:cs typeface="Montserrat Medium"/>
              <a:sym typeface="Montserrat Medium"/>
            </a:endParaRPr>
          </a:p>
          <a:p>
            <a:pPr algn="ctr">
              <a:lnSpc>
                <a:spcPts val="4200"/>
              </a:lnSpc>
              <a:spcBef>
                <a:spcPct val="0"/>
              </a:spcBef>
            </a:pPr>
            <a:endParaRPr lang="en-US" sz="2300" b="1" spc="23">
              <a:solidFill>
                <a:srgbClr val="575757"/>
              </a:solidFill>
              <a:latin typeface="Montserrat Medium"/>
              <a:ea typeface="Montserrat Medium"/>
              <a:cs typeface="Montserrat Medium"/>
              <a:sym typeface="Montserrat Medium"/>
            </a:endParaRPr>
          </a:p>
        </p:txBody>
      </p:sp>
      <p:sp>
        <p:nvSpPr>
          <p:cNvPr id="4" name="Freeform 4"/>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2"/>
                </a:ext>
              </a:extLst>
            </a:blip>
            <a:stretch>
              <a:fillRect/>
            </a:stretch>
          </a:blipFill>
        </p:spPr>
        <p:txBody>
          <a:bodyPr/>
          <a:lstStyle/>
          <a:p>
            <a:endParaRPr lang="en-GB"/>
          </a:p>
        </p:txBody>
      </p:sp>
      <p:sp>
        <p:nvSpPr>
          <p:cNvPr id="5" name="Freeform 5"/>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6" name="Freeform 6"/>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7" name="Freeform 7"/>
          <p:cNvSpPr/>
          <p:nvPr/>
        </p:nvSpPr>
        <p:spPr>
          <a:xfrm>
            <a:off x="10142855" y="4887310"/>
            <a:ext cx="5655239" cy="3578224"/>
          </a:xfrm>
          <a:custGeom>
            <a:avLst/>
            <a:gdLst/>
            <a:ahLst/>
            <a:cxnLst/>
            <a:rect l="l" t="t" r="r" b="b"/>
            <a:pathLst>
              <a:path w="5655239" h="3578224">
                <a:moveTo>
                  <a:pt x="0" y="0"/>
                </a:moveTo>
                <a:lnTo>
                  <a:pt x="5655239" y="0"/>
                </a:lnTo>
                <a:lnTo>
                  <a:pt x="5655239" y="3578224"/>
                </a:lnTo>
                <a:lnTo>
                  <a:pt x="0" y="3578224"/>
                </a:lnTo>
                <a:lnTo>
                  <a:pt x="0" y="0"/>
                </a:lnTo>
                <a:close/>
              </a:path>
            </a:pathLst>
          </a:custGeom>
          <a:blipFill>
            <a:blip>
              <a:extLst>
                <a:ext uri="{96DAC541-7B7A-43D3-8B79-37D633B846F1}">
                  <asvg:svgBlip xmlns:asvg="http://schemas.microsoft.com/office/drawing/2016/SVG/main" r:embed="rId5"/>
                </a:ext>
              </a:extLst>
            </a:blip>
            <a:stretch>
              <a:fillRect/>
            </a:stretch>
          </a:blipFill>
          <a:ln cap="sq">
            <a:noFill/>
            <a:prstDash val="solid"/>
            <a:miter/>
          </a:ln>
        </p:spPr>
        <p:txBody>
          <a:bodyPr/>
          <a:lstStyle/>
          <a:p>
            <a:endParaRPr lang="en-GB"/>
          </a:p>
        </p:txBody>
      </p:sp>
      <p:sp>
        <p:nvSpPr>
          <p:cNvPr id="8" name="AutoShape 8"/>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9" name="Freeform 9"/>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6"/>
            <a:stretch>
              <a:fillRect/>
            </a:stretch>
          </a:blipFill>
        </p:spPr>
        <p:txBody>
          <a:bodyPr/>
          <a:lstStyle/>
          <a:p>
            <a:endParaRPr lang="en-GB"/>
          </a:p>
        </p:txBody>
      </p:sp>
      <p:sp>
        <p:nvSpPr>
          <p:cNvPr id="10" name="Freeform 10"/>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11" name="Freeform 11"/>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7"/>
            <a:stretch>
              <a:fillRect l="-2169" r="-2169"/>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2"/>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3"/>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4"/>
            <a:stretch>
              <a:fillRect l="-2169" r="-2169"/>
            </a:stretch>
          </a:blipFill>
        </p:spPr>
        <p:txBody>
          <a:bodyPr/>
          <a:lstStyle/>
          <a:p>
            <a:endParaRPr lang="en-GB"/>
          </a:p>
        </p:txBody>
      </p:sp>
      <p:grpSp>
        <p:nvGrpSpPr>
          <p:cNvPr id="6" name="Group 6"/>
          <p:cNvGrpSpPr/>
          <p:nvPr/>
        </p:nvGrpSpPr>
        <p:grpSpPr>
          <a:xfrm>
            <a:off x="2079388" y="2902747"/>
            <a:ext cx="2545271" cy="2461189"/>
            <a:chOff x="0" y="0"/>
            <a:chExt cx="840568" cy="812800"/>
          </a:xfrm>
        </p:grpSpPr>
        <p:sp>
          <p:nvSpPr>
            <p:cNvPr id="7" name="Freeform 7"/>
            <p:cNvSpPr/>
            <p:nvPr/>
          </p:nvSpPr>
          <p:spPr>
            <a:xfrm>
              <a:off x="0" y="0"/>
              <a:ext cx="840568" cy="812800"/>
            </a:xfrm>
            <a:custGeom>
              <a:avLst/>
              <a:gdLst/>
              <a:ahLst/>
              <a:cxnLst/>
              <a:rect l="l" t="t" r="r" b="b"/>
              <a:pathLst>
                <a:path w="840568" h="812800">
                  <a:moveTo>
                    <a:pt x="420284" y="0"/>
                  </a:moveTo>
                  <a:cubicBezTo>
                    <a:pt x="188168" y="0"/>
                    <a:pt x="0" y="181951"/>
                    <a:pt x="0" y="406400"/>
                  </a:cubicBezTo>
                  <a:cubicBezTo>
                    <a:pt x="0" y="630849"/>
                    <a:pt x="188168" y="812800"/>
                    <a:pt x="420284" y="812800"/>
                  </a:cubicBezTo>
                  <a:cubicBezTo>
                    <a:pt x="652400" y="812800"/>
                    <a:pt x="840568" y="630849"/>
                    <a:pt x="840568" y="406400"/>
                  </a:cubicBezTo>
                  <a:cubicBezTo>
                    <a:pt x="840568" y="181951"/>
                    <a:pt x="652400" y="0"/>
                    <a:pt x="420284" y="0"/>
                  </a:cubicBezTo>
                  <a:lnTo>
                    <a:pt x="420284" y="0"/>
                  </a:lnTo>
                  <a:close/>
                </a:path>
              </a:pathLst>
            </a:custGeom>
            <a:solidFill>
              <a:srgbClr val="FFFFFF"/>
            </a:solidFill>
            <a:ln w="209550" cap="rnd">
              <a:solidFill>
                <a:srgbClr val="F5918B"/>
              </a:solidFill>
              <a:prstDash val="solid"/>
              <a:round/>
            </a:ln>
          </p:spPr>
          <p:txBody>
            <a:bodyPr/>
            <a:lstStyle/>
            <a:p>
              <a:endParaRPr lang="en-GB"/>
            </a:p>
          </p:txBody>
        </p:sp>
        <p:sp>
          <p:nvSpPr>
            <p:cNvPr id="8" name="TextBox 8"/>
            <p:cNvSpPr txBox="1"/>
            <p:nvPr/>
          </p:nvSpPr>
          <p:spPr>
            <a:xfrm>
              <a:off x="78803" y="38100"/>
              <a:ext cx="682961" cy="698500"/>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Population in Birmingham</a:t>
              </a:r>
            </a:p>
            <a:p>
              <a:pPr algn="ctr">
                <a:lnSpc>
                  <a:spcPts val="2659"/>
                </a:lnSpc>
                <a:spcBef>
                  <a:spcPct val="0"/>
                </a:spcBef>
              </a:pPr>
              <a:r>
                <a:rPr lang="en-US" sz="1899" b="1">
                  <a:solidFill>
                    <a:srgbClr val="000000"/>
                  </a:solidFill>
                  <a:latin typeface="Canva Sans Bold"/>
                  <a:ea typeface="Canva Sans Bold"/>
                  <a:cs typeface="Canva Sans Bold"/>
                  <a:sym typeface="Canva Sans Bold"/>
                </a:rPr>
                <a:t>1,166,049</a:t>
              </a:r>
            </a:p>
          </p:txBody>
        </p:sp>
      </p:grpSp>
      <p:grpSp>
        <p:nvGrpSpPr>
          <p:cNvPr id="9" name="Group 9"/>
          <p:cNvGrpSpPr/>
          <p:nvPr/>
        </p:nvGrpSpPr>
        <p:grpSpPr>
          <a:xfrm>
            <a:off x="3983360" y="4133341"/>
            <a:ext cx="2545271" cy="2461189"/>
            <a:chOff x="0" y="0"/>
            <a:chExt cx="840568" cy="812800"/>
          </a:xfrm>
        </p:grpSpPr>
        <p:sp>
          <p:nvSpPr>
            <p:cNvPr id="10" name="Freeform 10"/>
            <p:cNvSpPr/>
            <p:nvPr/>
          </p:nvSpPr>
          <p:spPr>
            <a:xfrm>
              <a:off x="0" y="0"/>
              <a:ext cx="840568" cy="812800"/>
            </a:xfrm>
            <a:custGeom>
              <a:avLst/>
              <a:gdLst/>
              <a:ahLst/>
              <a:cxnLst/>
              <a:rect l="l" t="t" r="r" b="b"/>
              <a:pathLst>
                <a:path w="840568" h="812800">
                  <a:moveTo>
                    <a:pt x="420284" y="0"/>
                  </a:moveTo>
                  <a:cubicBezTo>
                    <a:pt x="188168" y="0"/>
                    <a:pt x="0" y="181951"/>
                    <a:pt x="0" y="406400"/>
                  </a:cubicBezTo>
                  <a:cubicBezTo>
                    <a:pt x="0" y="630849"/>
                    <a:pt x="188168" y="812800"/>
                    <a:pt x="420284" y="812800"/>
                  </a:cubicBezTo>
                  <a:cubicBezTo>
                    <a:pt x="652400" y="812800"/>
                    <a:pt x="840568" y="630849"/>
                    <a:pt x="840568" y="406400"/>
                  </a:cubicBezTo>
                  <a:cubicBezTo>
                    <a:pt x="840568" y="181951"/>
                    <a:pt x="652400" y="0"/>
                    <a:pt x="420284" y="0"/>
                  </a:cubicBezTo>
                  <a:lnTo>
                    <a:pt x="420284" y="0"/>
                  </a:lnTo>
                  <a:close/>
                </a:path>
              </a:pathLst>
            </a:custGeom>
            <a:solidFill>
              <a:srgbClr val="FFFFFF"/>
            </a:solidFill>
            <a:ln w="209550" cap="rnd">
              <a:solidFill>
                <a:srgbClr val="F99C8B"/>
              </a:solidFill>
              <a:prstDash val="solid"/>
              <a:round/>
            </a:ln>
          </p:spPr>
          <p:txBody>
            <a:bodyPr/>
            <a:lstStyle/>
            <a:p>
              <a:endParaRPr lang="en-GB"/>
            </a:p>
          </p:txBody>
        </p:sp>
        <p:sp>
          <p:nvSpPr>
            <p:cNvPr id="11" name="TextBox 11"/>
            <p:cNvSpPr txBox="1"/>
            <p:nvPr/>
          </p:nvSpPr>
          <p:spPr>
            <a:xfrm>
              <a:off x="78803" y="38100"/>
              <a:ext cx="682961" cy="698500"/>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Aged under 35 years </a:t>
              </a:r>
            </a:p>
            <a:p>
              <a:pPr algn="ctr">
                <a:lnSpc>
                  <a:spcPts val="2659"/>
                </a:lnSpc>
              </a:pPr>
              <a:r>
                <a:rPr lang="en-US" sz="1899" b="1">
                  <a:solidFill>
                    <a:srgbClr val="000000"/>
                  </a:solidFill>
                  <a:latin typeface="Canva Sans Bold"/>
                  <a:ea typeface="Canva Sans Bold"/>
                  <a:cs typeface="Canva Sans Bold"/>
                  <a:sym typeface="Canva Sans Bold"/>
                </a:rPr>
                <a:t>51.4%</a:t>
              </a:r>
            </a:p>
            <a:p>
              <a:pPr algn="ctr">
                <a:lnSpc>
                  <a:spcPts val="1680"/>
                </a:lnSpc>
                <a:spcBef>
                  <a:spcPct val="0"/>
                </a:spcBef>
              </a:pPr>
              <a:r>
                <a:rPr lang="en-US" sz="1200">
                  <a:solidFill>
                    <a:srgbClr val="000000"/>
                  </a:solidFill>
                  <a:latin typeface="Canva Sans"/>
                  <a:ea typeface="Canva Sans"/>
                  <a:cs typeface="Canva Sans"/>
                  <a:sym typeface="Canva Sans"/>
                </a:rPr>
                <a:t>(National average of 42.6%)</a:t>
              </a:r>
            </a:p>
          </p:txBody>
        </p:sp>
      </p:grpSp>
      <p:grpSp>
        <p:nvGrpSpPr>
          <p:cNvPr id="12" name="Group 12"/>
          <p:cNvGrpSpPr/>
          <p:nvPr/>
        </p:nvGrpSpPr>
        <p:grpSpPr>
          <a:xfrm>
            <a:off x="5928451" y="3206068"/>
            <a:ext cx="2545271" cy="2461189"/>
            <a:chOff x="0" y="0"/>
            <a:chExt cx="840568" cy="812800"/>
          </a:xfrm>
        </p:grpSpPr>
        <p:sp>
          <p:nvSpPr>
            <p:cNvPr id="13" name="Freeform 13"/>
            <p:cNvSpPr/>
            <p:nvPr/>
          </p:nvSpPr>
          <p:spPr>
            <a:xfrm>
              <a:off x="0" y="0"/>
              <a:ext cx="840568" cy="812800"/>
            </a:xfrm>
            <a:custGeom>
              <a:avLst/>
              <a:gdLst/>
              <a:ahLst/>
              <a:cxnLst/>
              <a:rect l="l" t="t" r="r" b="b"/>
              <a:pathLst>
                <a:path w="840568" h="812800">
                  <a:moveTo>
                    <a:pt x="420284" y="0"/>
                  </a:moveTo>
                  <a:cubicBezTo>
                    <a:pt x="188168" y="0"/>
                    <a:pt x="0" y="181951"/>
                    <a:pt x="0" y="406400"/>
                  </a:cubicBezTo>
                  <a:cubicBezTo>
                    <a:pt x="0" y="630849"/>
                    <a:pt x="188168" y="812800"/>
                    <a:pt x="420284" y="812800"/>
                  </a:cubicBezTo>
                  <a:cubicBezTo>
                    <a:pt x="652400" y="812800"/>
                    <a:pt x="840568" y="630849"/>
                    <a:pt x="840568" y="406400"/>
                  </a:cubicBezTo>
                  <a:cubicBezTo>
                    <a:pt x="840568" y="181951"/>
                    <a:pt x="652400" y="0"/>
                    <a:pt x="420284" y="0"/>
                  </a:cubicBezTo>
                  <a:lnTo>
                    <a:pt x="420284" y="0"/>
                  </a:lnTo>
                  <a:close/>
                </a:path>
              </a:pathLst>
            </a:custGeom>
            <a:solidFill>
              <a:srgbClr val="FFFFFF"/>
            </a:solidFill>
            <a:ln w="209550" cap="rnd">
              <a:solidFill>
                <a:srgbClr val="FFDDB3"/>
              </a:solidFill>
              <a:prstDash val="solid"/>
              <a:round/>
            </a:ln>
          </p:spPr>
          <p:txBody>
            <a:bodyPr/>
            <a:lstStyle/>
            <a:p>
              <a:endParaRPr lang="en-GB"/>
            </a:p>
          </p:txBody>
        </p:sp>
        <p:sp>
          <p:nvSpPr>
            <p:cNvPr id="14" name="TextBox 14"/>
            <p:cNvSpPr txBox="1"/>
            <p:nvPr/>
          </p:nvSpPr>
          <p:spPr>
            <a:xfrm>
              <a:off x="78803" y="38100"/>
              <a:ext cx="682961" cy="698500"/>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Aged over 65 years </a:t>
              </a:r>
            </a:p>
            <a:p>
              <a:pPr algn="ctr">
                <a:lnSpc>
                  <a:spcPts val="2659"/>
                </a:lnSpc>
              </a:pPr>
              <a:r>
                <a:rPr lang="en-US" sz="1899" b="1">
                  <a:solidFill>
                    <a:srgbClr val="000000"/>
                  </a:solidFill>
                  <a:latin typeface="Canva Sans Bold"/>
                  <a:ea typeface="Canva Sans Bold"/>
                  <a:cs typeface="Canva Sans Bold"/>
                  <a:sym typeface="Canva Sans Bold"/>
                </a:rPr>
                <a:t>12%</a:t>
              </a:r>
            </a:p>
            <a:p>
              <a:pPr algn="ctr">
                <a:lnSpc>
                  <a:spcPts val="1680"/>
                </a:lnSpc>
                <a:spcBef>
                  <a:spcPct val="0"/>
                </a:spcBef>
              </a:pPr>
              <a:endParaRPr lang="en-US" sz="1899" b="1">
                <a:solidFill>
                  <a:srgbClr val="000000"/>
                </a:solidFill>
                <a:latin typeface="Canva Sans Bold"/>
                <a:ea typeface="Canva Sans Bold"/>
                <a:cs typeface="Canva Sans Bold"/>
                <a:sym typeface="Canva Sans Bold"/>
              </a:endParaRPr>
            </a:p>
          </p:txBody>
        </p:sp>
      </p:grpSp>
      <p:grpSp>
        <p:nvGrpSpPr>
          <p:cNvPr id="15" name="Group 15"/>
          <p:cNvGrpSpPr/>
          <p:nvPr/>
        </p:nvGrpSpPr>
        <p:grpSpPr>
          <a:xfrm>
            <a:off x="1084793" y="-3947197"/>
            <a:ext cx="20681841" cy="13042867"/>
            <a:chOff x="0" y="0"/>
            <a:chExt cx="27575789" cy="17390489"/>
          </a:xfrm>
        </p:grpSpPr>
        <p:sp>
          <p:nvSpPr>
            <p:cNvPr id="16" name="Freeform 16"/>
            <p:cNvSpPr/>
            <p:nvPr/>
          </p:nvSpPr>
          <p:spPr>
            <a:xfrm rot="7914882">
              <a:off x="16550882" y="1195753"/>
              <a:ext cx="8216455" cy="11213712"/>
            </a:xfrm>
            <a:custGeom>
              <a:avLst/>
              <a:gdLst/>
              <a:ahLst/>
              <a:cxnLst/>
              <a:rect l="l" t="t" r="r" b="b"/>
              <a:pathLst>
                <a:path w="8216455" h="11213712">
                  <a:moveTo>
                    <a:pt x="0" y="0"/>
                  </a:moveTo>
                  <a:lnTo>
                    <a:pt x="8216455" y="0"/>
                  </a:lnTo>
                  <a:lnTo>
                    <a:pt x="8216455" y="11213712"/>
                  </a:lnTo>
                  <a:lnTo>
                    <a:pt x="0" y="11213712"/>
                  </a:lnTo>
                  <a:lnTo>
                    <a:pt x="0" y="0"/>
                  </a:lnTo>
                  <a:close/>
                </a:path>
              </a:pathLst>
            </a:custGeom>
            <a:blipFill>
              <a:blip>
                <a:alphaModFix amt="35000"/>
                <a:extLst>
                  <a:ext uri="{96DAC541-7B7A-43D3-8B79-37D633B846F1}">
                    <asvg:svgBlip xmlns:asvg="http://schemas.microsoft.com/office/drawing/2016/SVG/main" r:embed="rId5"/>
                  </a:ext>
                </a:extLst>
              </a:blip>
              <a:stretch>
                <a:fillRect/>
              </a:stretch>
            </a:blipFill>
          </p:spPr>
          <p:txBody>
            <a:bodyPr/>
            <a:lstStyle/>
            <a:p>
              <a:endParaRPr lang="en-GB"/>
            </a:p>
          </p:txBody>
        </p:sp>
        <p:sp>
          <p:nvSpPr>
            <p:cNvPr id="17" name="TextBox 17"/>
            <p:cNvSpPr txBox="1"/>
            <p:nvPr/>
          </p:nvSpPr>
          <p:spPr>
            <a:xfrm>
              <a:off x="0" y="8101244"/>
              <a:ext cx="21640800" cy="9289245"/>
            </a:xfrm>
            <a:prstGeom prst="rect">
              <a:avLst/>
            </a:prstGeom>
          </p:spPr>
          <p:txBody>
            <a:bodyPr lIns="0" tIns="0" rIns="0" bIns="0" rtlCol="0" anchor="t">
              <a:spAutoFit/>
            </a:bodyPr>
            <a:lstStyle/>
            <a:p>
              <a:pPr marL="496572" lvl="1" indent="-248286" algn="just">
                <a:lnSpc>
                  <a:spcPts val="3496"/>
                </a:lnSpc>
                <a:spcBef>
                  <a:spcPct val="0"/>
                </a:spcBef>
                <a:buFont typeface="Arial"/>
                <a:buChar char="•"/>
              </a:pPr>
              <a:r>
                <a:rPr lang="en-US" sz="2300" b="1" u="none" strike="noStrike" spc="23">
                  <a:solidFill>
                    <a:srgbClr val="575757"/>
                  </a:solidFill>
                  <a:latin typeface="Montserrat Medium"/>
                  <a:ea typeface="Montserrat Medium"/>
                  <a:cs typeface="Montserrat Medium"/>
                  <a:sym typeface="Montserrat Medium"/>
                </a:rPr>
                <a:t>Birmingham is a </a:t>
              </a:r>
              <a:r>
                <a:rPr lang="en-US" sz="2300" b="1" u="none" strike="noStrike" spc="23">
                  <a:solidFill>
                    <a:srgbClr val="575757"/>
                  </a:solidFill>
                  <a:latin typeface="Montserrat Bold"/>
                  <a:ea typeface="Montserrat Bold"/>
                  <a:cs typeface="Montserrat Bold"/>
                  <a:sym typeface="Montserrat Bold"/>
                </a:rPr>
                <a:t>predominantly young city.</a:t>
              </a: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l">
                <a:lnSpc>
                  <a:spcPts val="3496"/>
                </a:lnSpc>
              </a:pPr>
              <a:endParaRPr lang="en-US" sz="2300" b="1" u="none" strike="noStrike" spc="23">
                <a:solidFill>
                  <a:srgbClr val="575757"/>
                </a:solidFill>
                <a:latin typeface="Montserrat Bold"/>
                <a:ea typeface="Montserrat Bold"/>
                <a:cs typeface="Montserrat Bold"/>
                <a:sym typeface="Montserrat Bold"/>
              </a:endParaRPr>
            </a:p>
            <a:p>
              <a:pPr algn="just">
                <a:lnSpc>
                  <a:spcPts val="3496"/>
                </a:lnSpc>
                <a:spcBef>
                  <a:spcPct val="0"/>
                </a:spcBef>
              </a:pPr>
              <a:endParaRPr lang="en-US" sz="2300" b="1" u="none" strike="noStrike" spc="23">
                <a:solidFill>
                  <a:srgbClr val="575757"/>
                </a:solidFill>
                <a:latin typeface="Montserrat Bold"/>
                <a:ea typeface="Montserrat Bold"/>
                <a:cs typeface="Montserrat Bold"/>
                <a:sym typeface="Montserrat Bold"/>
              </a:endParaRPr>
            </a:p>
            <a:p>
              <a:pPr algn="just">
                <a:lnSpc>
                  <a:spcPts val="3496"/>
                </a:lnSpc>
                <a:spcBef>
                  <a:spcPct val="0"/>
                </a:spcBef>
              </a:pPr>
              <a:endParaRPr lang="en-US" sz="2300" b="1" u="none" strike="noStrike" spc="23">
                <a:solidFill>
                  <a:srgbClr val="575757"/>
                </a:solidFill>
                <a:latin typeface="Montserrat Bold"/>
                <a:ea typeface="Montserrat Bold"/>
                <a:cs typeface="Montserrat Bold"/>
                <a:sym typeface="Montserrat Bold"/>
              </a:endParaRPr>
            </a:p>
            <a:p>
              <a:pPr algn="just">
                <a:lnSpc>
                  <a:spcPts val="3496"/>
                </a:lnSpc>
                <a:spcBef>
                  <a:spcPct val="0"/>
                </a:spcBef>
              </a:pPr>
              <a:endParaRPr lang="en-US" sz="2300" b="1" u="none" strike="noStrike" spc="23">
                <a:solidFill>
                  <a:srgbClr val="575757"/>
                </a:solidFill>
                <a:latin typeface="Montserrat Bold"/>
                <a:ea typeface="Montserrat Bold"/>
                <a:cs typeface="Montserrat Bold"/>
                <a:sym typeface="Montserrat Bold"/>
              </a:endParaRPr>
            </a:p>
            <a:p>
              <a:pPr algn="just">
                <a:lnSpc>
                  <a:spcPts val="3496"/>
                </a:lnSpc>
                <a:spcBef>
                  <a:spcPct val="0"/>
                </a:spcBef>
              </a:pPr>
              <a:endParaRPr lang="en-US" sz="2300" b="1" u="none" strike="noStrike" spc="23">
                <a:solidFill>
                  <a:srgbClr val="575757"/>
                </a:solidFill>
                <a:latin typeface="Montserrat Bold"/>
                <a:ea typeface="Montserrat Bold"/>
                <a:cs typeface="Montserrat Bold"/>
                <a:sym typeface="Montserrat Bold"/>
              </a:endParaRPr>
            </a:p>
            <a:p>
              <a:pPr marL="496572" lvl="1" indent="-248286" algn="just">
                <a:lnSpc>
                  <a:spcPts val="3496"/>
                </a:lnSpc>
                <a:spcBef>
                  <a:spcPct val="0"/>
                </a:spcBef>
                <a:buFont typeface="Arial"/>
                <a:buChar char="•"/>
              </a:pPr>
              <a:r>
                <a:rPr lang="en-US" sz="2300" b="1" u="none" strike="noStrike" spc="23">
                  <a:solidFill>
                    <a:srgbClr val="575757"/>
                  </a:solidFill>
                  <a:latin typeface="Montserrat Medium"/>
                  <a:ea typeface="Montserrat Medium"/>
                  <a:cs typeface="Montserrat Medium"/>
                  <a:sym typeface="Montserrat Medium"/>
                </a:rPr>
                <a:t>59 out of Birmingham’s 69 wards have a higher proportion of school‑aged children than the England average of 13.5%: Bordesley Green (21.5%), Ward End (21.3%), and Heartlands (21.0%). </a:t>
              </a:r>
            </a:p>
            <a:p>
              <a:pPr marL="496572" lvl="1" indent="-248286" algn="just">
                <a:lnSpc>
                  <a:spcPts val="3496"/>
                </a:lnSpc>
                <a:spcBef>
                  <a:spcPct val="0"/>
                </a:spcBef>
                <a:buFont typeface="Arial"/>
                <a:buChar char="•"/>
              </a:pPr>
              <a:r>
                <a:rPr lang="en-US" sz="2300" b="1" u="none" strike="noStrike" spc="23">
                  <a:solidFill>
                    <a:srgbClr val="575757"/>
                  </a:solidFill>
                  <a:latin typeface="Montserrat Medium"/>
                  <a:ea typeface="Montserrat Medium"/>
                  <a:cs typeface="Montserrat Medium"/>
                  <a:sym typeface="Montserrat Medium"/>
                </a:rPr>
                <a:t>We are a minority majority city​.</a:t>
              </a:r>
            </a:p>
            <a:p>
              <a:pPr marL="496572" lvl="1" indent="-248286" algn="just">
                <a:lnSpc>
                  <a:spcPts val="3496"/>
                </a:lnSpc>
                <a:spcBef>
                  <a:spcPct val="0"/>
                </a:spcBef>
                <a:buFont typeface="Arial"/>
                <a:buChar char="•"/>
              </a:pPr>
              <a:r>
                <a:rPr lang="en-US" sz="2300" b="1" u="none" strike="noStrike" spc="23">
                  <a:solidFill>
                    <a:srgbClr val="575757"/>
                  </a:solidFill>
                  <a:latin typeface="Montserrat Medium"/>
                  <a:ea typeface="Montserrat Medium"/>
                  <a:cs typeface="Montserrat Medium"/>
                  <a:sym typeface="Montserrat Medium"/>
                </a:rPr>
                <a:t>Over 100 languages spoken​.</a:t>
              </a:r>
            </a:p>
            <a:p>
              <a:pPr algn="just">
                <a:lnSpc>
                  <a:spcPts val="3496"/>
                </a:lnSpc>
                <a:spcBef>
                  <a:spcPct val="0"/>
                </a:spcBef>
              </a:pPr>
              <a:endParaRPr lang="en-US" sz="2300" b="1" u="none" strike="noStrike" spc="23">
                <a:solidFill>
                  <a:srgbClr val="575757"/>
                </a:solidFill>
                <a:latin typeface="Montserrat Medium"/>
                <a:ea typeface="Montserrat Medium"/>
                <a:cs typeface="Montserrat Medium"/>
                <a:sym typeface="Montserrat Medium"/>
              </a:endParaRPr>
            </a:p>
          </p:txBody>
        </p:sp>
        <p:grpSp>
          <p:nvGrpSpPr>
            <p:cNvPr id="18" name="Group 18"/>
            <p:cNvGrpSpPr/>
            <p:nvPr/>
          </p:nvGrpSpPr>
          <p:grpSpPr>
            <a:xfrm>
              <a:off x="11828322" y="9475476"/>
              <a:ext cx="3828218" cy="3397257"/>
              <a:chOff x="0" y="0"/>
              <a:chExt cx="948193" cy="841450"/>
            </a:xfrm>
          </p:grpSpPr>
          <p:sp>
            <p:nvSpPr>
              <p:cNvPr id="19" name="Freeform 19"/>
              <p:cNvSpPr/>
              <p:nvPr/>
            </p:nvSpPr>
            <p:spPr>
              <a:xfrm>
                <a:off x="0" y="0"/>
                <a:ext cx="948193" cy="841450"/>
              </a:xfrm>
              <a:custGeom>
                <a:avLst/>
                <a:gdLst/>
                <a:ahLst/>
                <a:cxnLst/>
                <a:rect l="l" t="t" r="r" b="b"/>
                <a:pathLst>
                  <a:path w="948193" h="841450">
                    <a:moveTo>
                      <a:pt x="474096" y="0"/>
                    </a:moveTo>
                    <a:cubicBezTo>
                      <a:pt x="212260" y="0"/>
                      <a:pt x="0" y="188365"/>
                      <a:pt x="0" y="420725"/>
                    </a:cubicBezTo>
                    <a:cubicBezTo>
                      <a:pt x="0" y="653085"/>
                      <a:pt x="212260" y="841450"/>
                      <a:pt x="474096" y="841450"/>
                    </a:cubicBezTo>
                    <a:cubicBezTo>
                      <a:pt x="735933" y="841450"/>
                      <a:pt x="948193" y="653085"/>
                      <a:pt x="948193" y="420725"/>
                    </a:cubicBezTo>
                    <a:cubicBezTo>
                      <a:pt x="948193" y="188365"/>
                      <a:pt x="735933" y="0"/>
                      <a:pt x="474096" y="0"/>
                    </a:cubicBezTo>
                    <a:lnTo>
                      <a:pt x="474096" y="0"/>
                    </a:lnTo>
                    <a:close/>
                  </a:path>
                </a:pathLst>
              </a:custGeom>
              <a:solidFill>
                <a:srgbClr val="FFFFFF"/>
              </a:solidFill>
              <a:ln w="209550" cap="rnd">
                <a:solidFill>
                  <a:srgbClr val="2FAAA6"/>
                </a:solidFill>
                <a:prstDash val="solid"/>
                <a:round/>
              </a:ln>
            </p:spPr>
            <p:txBody>
              <a:bodyPr/>
              <a:lstStyle/>
              <a:p>
                <a:endParaRPr lang="en-GB"/>
              </a:p>
            </p:txBody>
          </p:sp>
          <p:sp>
            <p:nvSpPr>
              <p:cNvPr id="20" name="TextBox 20"/>
              <p:cNvSpPr txBox="1"/>
              <p:nvPr/>
            </p:nvSpPr>
            <p:spPr>
              <a:xfrm>
                <a:off x="88893" y="40786"/>
                <a:ext cx="770407" cy="721778"/>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School-aged children </a:t>
                </a:r>
              </a:p>
              <a:p>
                <a:pPr algn="ctr">
                  <a:lnSpc>
                    <a:spcPts val="2659"/>
                  </a:lnSpc>
                </a:pPr>
                <a:r>
                  <a:rPr lang="en-US" sz="1899">
                    <a:solidFill>
                      <a:srgbClr val="000000"/>
                    </a:solidFill>
                    <a:latin typeface="Canva Sans"/>
                    <a:ea typeface="Canva Sans"/>
                    <a:cs typeface="Canva Sans"/>
                    <a:sym typeface="Canva Sans"/>
                  </a:rPr>
                  <a:t>(5-15 years)</a:t>
                </a:r>
              </a:p>
              <a:p>
                <a:pPr algn="ctr">
                  <a:lnSpc>
                    <a:spcPts val="2659"/>
                  </a:lnSpc>
                </a:pPr>
                <a:r>
                  <a:rPr lang="en-US" sz="1899" b="1">
                    <a:solidFill>
                      <a:srgbClr val="000000"/>
                    </a:solidFill>
                    <a:latin typeface="Canva Sans Bold"/>
                    <a:ea typeface="Canva Sans Bold"/>
                    <a:cs typeface="Canva Sans Bold"/>
                    <a:sym typeface="Canva Sans Bold"/>
                  </a:rPr>
                  <a:t>16% - 182,199</a:t>
                </a:r>
              </a:p>
              <a:p>
                <a:pPr algn="ctr">
                  <a:lnSpc>
                    <a:spcPts val="1680"/>
                  </a:lnSpc>
                  <a:spcBef>
                    <a:spcPct val="0"/>
                  </a:spcBef>
                </a:pPr>
                <a:endParaRPr lang="en-US" sz="1899" b="1">
                  <a:solidFill>
                    <a:srgbClr val="000000"/>
                  </a:solidFill>
                  <a:latin typeface="Canva Sans Bold"/>
                  <a:ea typeface="Canva Sans Bold"/>
                  <a:cs typeface="Canva Sans Bold"/>
                  <a:sym typeface="Canva Sans Bold"/>
                </a:endParaRPr>
              </a:p>
            </p:txBody>
          </p:sp>
        </p:grpSp>
        <p:grpSp>
          <p:nvGrpSpPr>
            <p:cNvPr id="21" name="Group 21"/>
            <p:cNvGrpSpPr/>
            <p:nvPr/>
          </p:nvGrpSpPr>
          <p:grpSpPr>
            <a:xfrm>
              <a:off x="15302751" y="8318026"/>
              <a:ext cx="3695535" cy="3167848"/>
              <a:chOff x="0" y="0"/>
              <a:chExt cx="948193" cy="812800"/>
            </a:xfrm>
          </p:grpSpPr>
          <p:sp>
            <p:nvSpPr>
              <p:cNvPr id="22" name="Freeform 22"/>
              <p:cNvSpPr/>
              <p:nvPr/>
            </p:nvSpPr>
            <p:spPr>
              <a:xfrm>
                <a:off x="0" y="0"/>
                <a:ext cx="948193" cy="812800"/>
              </a:xfrm>
              <a:custGeom>
                <a:avLst/>
                <a:gdLst/>
                <a:ahLst/>
                <a:cxnLst/>
                <a:rect l="l" t="t" r="r" b="b"/>
                <a:pathLst>
                  <a:path w="948193" h="812800">
                    <a:moveTo>
                      <a:pt x="474096" y="0"/>
                    </a:moveTo>
                    <a:cubicBezTo>
                      <a:pt x="212260" y="0"/>
                      <a:pt x="0" y="181951"/>
                      <a:pt x="0" y="406400"/>
                    </a:cubicBezTo>
                    <a:cubicBezTo>
                      <a:pt x="0" y="630849"/>
                      <a:pt x="212260" y="812800"/>
                      <a:pt x="474096" y="812800"/>
                    </a:cubicBezTo>
                    <a:cubicBezTo>
                      <a:pt x="735933" y="812800"/>
                      <a:pt x="948193" y="630849"/>
                      <a:pt x="948193" y="406400"/>
                    </a:cubicBezTo>
                    <a:cubicBezTo>
                      <a:pt x="948193" y="181951"/>
                      <a:pt x="735933" y="0"/>
                      <a:pt x="474096" y="0"/>
                    </a:cubicBezTo>
                    <a:lnTo>
                      <a:pt x="474096" y="0"/>
                    </a:lnTo>
                    <a:close/>
                  </a:path>
                </a:pathLst>
              </a:custGeom>
              <a:solidFill>
                <a:srgbClr val="FFFFFF"/>
              </a:solidFill>
              <a:ln w="209550" cap="rnd">
                <a:solidFill>
                  <a:srgbClr val="2FAAA6"/>
                </a:solidFill>
                <a:prstDash val="solid"/>
                <a:round/>
              </a:ln>
            </p:spPr>
            <p:txBody>
              <a:bodyPr/>
              <a:lstStyle/>
              <a:p>
                <a:endParaRPr lang="en-GB"/>
              </a:p>
            </p:txBody>
          </p:sp>
          <p:sp>
            <p:nvSpPr>
              <p:cNvPr id="23" name="TextBox 23"/>
              <p:cNvSpPr txBox="1"/>
              <p:nvPr/>
            </p:nvSpPr>
            <p:spPr>
              <a:xfrm>
                <a:off x="88893" y="38100"/>
                <a:ext cx="770407" cy="698500"/>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Male</a:t>
                </a:r>
              </a:p>
              <a:p>
                <a:pPr algn="ctr">
                  <a:lnSpc>
                    <a:spcPts val="2659"/>
                  </a:lnSpc>
                </a:pPr>
                <a:r>
                  <a:rPr lang="en-US" sz="1899" b="1">
                    <a:solidFill>
                      <a:srgbClr val="000000"/>
                    </a:solidFill>
                    <a:latin typeface="Canva Sans Bold"/>
                    <a:ea typeface="Canva Sans Bold"/>
                    <a:cs typeface="Canva Sans Bold"/>
                    <a:sym typeface="Canva Sans Bold"/>
                  </a:rPr>
                  <a:t>51% - 93,047</a:t>
                </a:r>
              </a:p>
              <a:p>
                <a:pPr algn="ctr">
                  <a:lnSpc>
                    <a:spcPts val="1680"/>
                  </a:lnSpc>
                  <a:spcBef>
                    <a:spcPct val="0"/>
                  </a:spcBef>
                </a:pPr>
                <a:endParaRPr lang="en-US" sz="1899" b="1">
                  <a:solidFill>
                    <a:srgbClr val="000000"/>
                  </a:solidFill>
                  <a:latin typeface="Canva Sans Bold"/>
                  <a:ea typeface="Canva Sans Bold"/>
                  <a:cs typeface="Canva Sans Bold"/>
                  <a:sym typeface="Canva Sans Bold"/>
                </a:endParaRPr>
              </a:p>
            </p:txBody>
          </p:sp>
        </p:grpSp>
        <p:grpSp>
          <p:nvGrpSpPr>
            <p:cNvPr id="24" name="Group 24"/>
            <p:cNvGrpSpPr/>
            <p:nvPr/>
          </p:nvGrpSpPr>
          <p:grpSpPr>
            <a:xfrm>
              <a:off x="15014003" y="11231941"/>
              <a:ext cx="3828218" cy="3281585"/>
              <a:chOff x="0" y="0"/>
              <a:chExt cx="948193" cy="812800"/>
            </a:xfrm>
          </p:grpSpPr>
          <p:sp>
            <p:nvSpPr>
              <p:cNvPr id="25" name="Freeform 25"/>
              <p:cNvSpPr/>
              <p:nvPr/>
            </p:nvSpPr>
            <p:spPr>
              <a:xfrm>
                <a:off x="0" y="0"/>
                <a:ext cx="948193" cy="812800"/>
              </a:xfrm>
              <a:custGeom>
                <a:avLst/>
                <a:gdLst/>
                <a:ahLst/>
                <a:cxnLst/>
                <a:rect l="l" t="t" r="r" b="b"/>
                <a:pathLst>
                  <a:path w="948193" h="812800">
                    <a:moveTo>
                      <a:pt x="474096" y="0"/>
                    </a:moveTo>
                    <a:cubicBezTo>
                      <a:pt x="212260" y="0"/>
                      <a:pt x="0" y="181951"/>
                      <a:pt x="0" y="406400"/>
                    </a:cubicBezTo>
                    <a:cubicBezTo>
                      <a:pt x="0" y="630849"/>
                      <a:pt x="212260" y="812800"/>
                      <a:pt x="474096" y="812800"/>
                    </a:cubicBezTo>
                    <a:cubicBezTo>
                      <a:pt x="735933" y="812800"/>
                      <a:pt x="948193" y="630849"/>
                      <a:pt x="948193" y="406400"/>
                    </a:cubicBezTo>
                    <a:cubicBezTo>
                      <a:pt x="948193" y="181951"/>
                      <a:pt x="735933" y="0"/>
                      <a:pt x="474096" y="0"/>
                    </a:cubicBezTo>
                    <a:lnTo>
                      <a:pt x="474096" y="0"/>
                    </a:lnTo>
                    <a:close/>
                  </a:path>
                </a:pathLst>
              </a:custGeom>
              <a:solidFill>
                <a:srgbClr val="FFFFFF"/>
              </a:solidFill>
              <a:ln w="209550" cap="rnd">
                <a:solidFill>
                  <a:srgbClr val="2FAAA6"/>
                </a:solidFill>
                <a:prstDash val="solid"/>
                <a:round/>
              </a:ln>
            </p:spPr>
            <p:txBody>
              <a:bodyPr/>
              <a:lstStyle/>
              <a:p>
                <a:endParaRPr lang="en-GB"/>
              </a:p>
            </p:txBody>
          </p:sp>
          <p:sp>
            <p:nvSpPr>
              <p:cNvPr id="26" name="TextBox 26"/>
              <p:cNvSpPr txBox="1"/>
              <p:nvPr/>
            </p:nvSpPr>
            <p:spPr>
              <a:xfrm>
                <a:off x="88893" y="38100"/>
                <a:ext cx="770407" cy="698500"/>
              </a:xfrm>
              <a:prstGeom prst="rect">
                <a:avLst/>
              </a:prstGeom>
            </p:spPr>
            <p:txBody>
              <a:bodyPr lIns="50800" tIns="50800" rIns="50800" bIns="50800" rtlCol="0" anchor="ctr"/>
              <a:lstStyle/>
              <a:p>
                <a:pPr algn="ctr">
                  <a:lnSpc>
                    <a:spcPts val="2659"/>
                  </a:lnSpc>
                </a:pPr>
                <a:r>
                  <a:rPr lang="en-US" sz="1899">
                    <a:solidFill>
                      <a:srgbClr val="000000"/>
                    </a:solidFill>
                    <a:latin typeface="Canva Sans"/>
                    <a:ea typeface="Canva Sans"/>
                    <a:cs typeface="Canva Sans"/>
                    <a:sym typeface="Canva Sans"/>
                  </a:rPr>
                  <a:t>Female</a:t>
                </a:r>
              </a:p>
              <a:p>
                <a:pPr algn="ctr">
                  <a:lnSpc>
                    <a:spcPts val="2659"/>
                  </a:lnSpc>
                </a:pPr>
                <a:r>
                  <a:rPr lang="en-US" sz="1899" b="1">
                    <a:solidFill>
                      <a:srgbClr val="000000"/>
                    </a:solidFill>
                    <a:latin typeface="Canva Sans Bold"/>
                    <a:ea typeface="Canva Sans Bold"/>
                    <a:cs typeface="Canva Sans Bold"/>
                    <a:sym typeface="Canva Sans Bold"/>
                  </a:rPr>
                  <a:t>48% - 89,152</a:t>
                </a:r>
              </a:p>
              <a:p>
                <a:pPr algn="ctr">
                  <a:lnSpc>
                    <a:spcPts val="1680"/>
                  </a:lnSpc>
                  <a:spcBef>
                    <a:spcPct val="0"/>
                  </a:spcBef>
                </a:pPr>
                <a:endParaRPr lang="en-US" sz="1899" b="1">
                  <a:solidFill>
                    <a:srgbClr val="000000"/>
                  </a:solidFill>
                  <a:latin typeface="Canva Sans Bold"/>
                  <a:ea typeface="Canva Sans Bold"/>
                  <a:cs typeface="Canva Sans Bold"/>
                  <a:sym typeface="Canva Sans Bold"/>
                </a:endParaRPr>
              </a:p>
            </p:txBody>
          </p:sp>
        </p:grpSp>
        <p:sp>
          <p:nvSpPr>
            <p:cNvPr id="27" name="Freeform 27"/>
            <p:cNvSpPr/>
            <p:nvPr/>
          </p:nvSpPr>
          <p:spPr>
            <a:xfrm>
              <a:off x="16687762" y="13318202"/>
              <a:ext cx="577496" cy="895343"/>
            </a:xfrm>
            <a:custGeom>
              <a:avLst/>
              <a:gdLst/>
              <a:ahLst/>
              <a:cxnLst/>
              <a:rect l="l" t="t" r="r" b="b"/>
              <a:pathLst>
                <a:path w="577496" h="895343">
                  <a:moveTo>
                    <a:pt x="0" y="0"/>
                  </a:moveTo>
                  <a:lnTo>
                    <a:pt x="577497" y="0"/>
                  </a:lnTo>
                  <a:lnTo>
                    <a:pt x="577497" y="895344"/>
                  </a:lnTo>
                  <a:lnTo>
                    <a:pt x="0" y="895344"/>
                  </a:lnTo>
                  <a:lnTo>
                    <a:pt x="0" y="0"/>
                  </a:lnTo>
                  <a:close/>
                </a:path>
              </a:pathLst>
            </a:custGeom>
            <a:blipFill>
              <a:blip r:embed="rId6"/>
              <a:stretch>
                <a:fillRect/>
              </a:stretch>
            </a:blipFill>
          </p:spPr>
          <p:txBody>
            <a:bodyPr/>
            <a:lstStyle/>
            <a:p>
              <a:endParaRPr lang="en-GB"/>
            </a:p>
          </p:txBody>
        </p:sp>
        <p:sp>
          <p:nvSpPr>
            <p:cNvPr id="28" name="Freeform 28"/>
            <p:cNvSpPr/>
            <p:nvPr/>
          </p:nvSpPr>
          <p:spPr>
            <a:xfrm>
              <a:off x="16687762" y="10243515"/>
              <a:ext cx="925514" cy="930590"/>
            </a:xfrm>
            <a:custGeom>
              <a:avLst/>
              <a:gdLst/>
              <a:ahLst/>
              <a:cxnLst/>
              <a:rect l="l" t="t" r="r" b="b"/>
              <a:pathLst>
                <a:path w="925514" h="930590">
                  <a:moveTo>
                    <a:pt x="0" y="0"/>
                  </a:moveTo>
                  <a:lnTo>
                    <a:pt x="925514" y="0"/>
                  </a:lnTo>
                  <a:lnTo>
                    <a:pt x="925514" y="930590"/>
                  </a:lnTo>
                  <a:lnTo>
                    <a:pt x="0" y="93059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a:p>
          </p:txBody>
        </p:sp>
        <p:sp>
          <p:nvSpPr>
            <p:cNvPr id="29" name="Freeform 29"/>
            <p:cNvSpPr/>
            <p:nvPr/>
          </p:nvSpPr>
          <p:spPr>
            <a:xfrm>
              <a:off x="13020518" y="11466230"/>
              <a:ext cx="1443826" cy="2586660"/>
            </a:xfrm>
            <a:custGeom>
              <a:avLst/>
              <a:gdLst/>
              <a:ahLst/>
              <a:cxnLst/>
              <a:rect l="l" t="t" r="r" b="b"/>
              <a:pathLst>
                <a:path w="1443826" h="2586660">
                  <a:moveTo>
                    <a:pt x="0" y="0"/>
                  </a:moveTo>
                  <a:lnTo>
                    <a:pt x="1443826" y="0"/>
                  </a:lnTo>
                  <a:lnTo>
                    <a:pt x="1443826" y="2586659"/>
                  </a:lnTo>
                  <a:lnTo>
                    <a:pt x="0" y="2586659"/>
                  </a:lnTo>
                  <a:lnTo>
                    <a:pt x="0" y="0"/>
                  </a:lnTo>
                  <a:close/>
                </a:path>
              </a:pathLst>
            </a:custGeom>
            <a:blipFill>
              <a:blip r:embed="rId8"/>
              <a:stretch>
                <a:fillRect/>
              </a:stretch>
            </a:blipFill>
          </p:spPr>
          <p:txBody>
            <a:bodyPr/>
            <a:lstStyle/>
            <a:p>
              <a:endParaRPr lang="en-GB"/>
            </a:p>
          </p:txBody>
        </p:sp>
      </p:grpSp>
      <p:sp>
        <p:nvSpPr>
          <p:cNvPr id="30" name="TextBox 30"/>
          <p:cNvSpPr txBox="1"/>
          <p:nvPr/>
        </p:nvSpPr>
        <p:spPr>
          <a:xfrm>
            <a:off x="3193987"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YOUNG PEOPLE IN BIRMINGHAM​</a:t>
            </a:r>
          </a:p>
        </p:txBody>
      </p:sp>
      <p:sp>
        <p:nvSpPr>
          <p:cNvPr id="31" name="TextBox 31"/>
          <p:cNvSpPr txBox="1"/>
          <p:nvPr/>
        </p:nvSpPr>
        <p:spPr>
          <a:xfrm>
            <a:off x="5928451" y="9029065"/>
            <a:ext cx="16230600"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Source: Latest ONS population estimates for 2023</a:t>
            </a:r>
          </a:p>
        </p:txBody>
      </p:sp>
      <p:sp>
        <p:nvSpPr>
          <p:cNvPr id="32" name="Freeform 32"/>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3"/>
            <a:stretch>
              <a:fillRect l="-31535" t="-58005" r="-31817" b="-43903"/>
            </a:stretch>
          </a:blipFill>
        </p:spPr>
        <p:txBody>
          <a:bodyPr/>
          <a:lstStyle/>
          <a:p>
            <a:endParaRPr lang="en-GB"/>
          </a:p>
        </p:txBody>
      </p:sp>
      <p:sp>
        <p:nvSpPr>
          <p:cNvPr id="33" name="Freeform 33"/>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9"/>
                </a:ext>
              </a:extLst>
            </a:blip>
            <a:stretch>
              <a:fillRect/>
            </a:stretch>
          </a:blipFill>
        </p:spPr>
        <p:txBody>
          <a:bodyPr/>
          <a:lstStyle/>
          <a:p>
            <a:endParaRPr lang="en-GB"/>
          </a:p>
        </p:txBody>
      </p:sp>
      <p:sp>
        <p:nvSpPr>
          <p:cNvPr id="34" name="Freeform 34"/>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10"/>
            <a:stretch>
              <a:fillRect/>
            </a:stretch>
          </a:blipFill>
        </p:spPr>
        <p:txBody>
          <a:bodyPr/>
          <a:lstStyle/>
          <a:p>
            <a:endParaRPr lang="en-GB"/>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a:off x="12425312" y="2528944"/>
            <a:ext cx="4473696" cy="6119507"/>
          </a:xfrm>
          <a:custGeom>
            <a:avLst/>
            <a:gdLst/>
            <a:ahLst/>
            <a:cxnLst/>
            <a:rect l="l" t="t" r="r" b="b"/>
            <a:pathLst>
              <a:path w="4473696" h="6119507">
                <a:moveTo>
                  <a:pt x="0" y="0"/>
                </a:moveTo>
                <a:lnTo>
                  <a:pt x="4473696" y="0"/>
                </a:lnTo>
                <a:lnTo>
                  <a:pt x="4473696" y="6119507"/>
                </a:lnTo>
                <a:lnTo>
                  <a:pt x="0" y="6119507"/>
                </a:lnTo>
                <a:lnTo>
                  <a:pt x="0" y="0"/>
                </a:lnTo>
                <a:close/>
              </a:path>
            </a:pathLst>
          </a:custGeom>
          <a:blipFill>
            <a:blip r:embed="rId6"/>
            <a:stretch>
              <a:fillRect/>
            </a:stretch>
          </a:blipFill>
        </p:spPr>
        <p:txBody>
          <a:bodyPr/>
          <a:lstStyle/>
          <a:p>
            <a:endParaRPr lang="en-GB"/>
          </a:p>
        </p:txBody>
      </p:sp>
      <p:sp>
        <p:nvSpPr>
          <p:cNvPr id="7" name="Freeform 7"/>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7"/>
                </a:ext>
              </a:extLst>
            </a:blip>
            <a:stretch>
              <a:fillRect/>
            </a:stretch>
          </a:blipFill>
        </p:spPr>
        <p:txBody>
          <a:bodyPr/>
          <a:lstStyle/>
          <a:p>
            <a:endParaRPr lang="en-GB"/>
          </a:p>
        </p:txBody>
      </p:sp>
      <p:sp>
        <p:nvSpPr>
          <p:cNvPr id="8" name="TextBox 8"/>
          <p:cNvSpPr txBox="1"/>
          <p:nvPr/>
        </p:nvSpPr>
        <p:spPr>
          <a:xfrm>
            <a:off x="-5217086" y="9076690"/>
            <a:ext cx="16230600" cy="181610"/>
          </a:xfrm>
          <a:prstGeom prst="rect">
            <a:avLst/>
          </a:prstGeom>
        </p:spPr>
        <p:txBody>
          <a:bodyPr lIns="0" tIns="0" rIns="0" bIns="0" rtlCol="0" anchor="t">
            <a:spAutoFit/>
          </a:bodyPr>
          <a:lstStyle/>
          <a:p>
            <a:pPr algn="ctr">
              <a:lnSpc>
                <a:spcPts val="1540"/>
              </a:lnSpc>
              <a:spcBef>
                <a:spcPct val="0"/>
              </a:spcBef>
            </a:pPr>
            <a:r>
              <a:rPr lang="en-US" sz="1100">
                <a:solidFill>
                  <a:srgbClr val="000000"/>
                </a:solidFill>
                <a:latin typeface="Canva Sans"/>
                <a:ea typeface="Canva Sans"/>
                <a:cs typeface="Canva Sans"/>
                <a:sym typeface="Canva Sans"/>
              </a:rPr>
              <a:t>Source: Latest ONS population estimates for 2023</a:t>
            </a:r>
          </a:p>
        </p:txBody>
      </p:sp>
      <p:sp>
        <p:nvSpPr>
          <p:cNvPr id="9" name="TextBox 9"/>
          <p:cNvSpPr txBox="1"/>
          <p:nvPr/>
        </p:nvSpPr>
        <p:spPr>
          <a:xfrm>
            <a:off x="712408" y="2452744"/>
            <a:ext cx="11131055" cy="7430008"/>
          </a:xfrm>
          <a:prstGeom prst="rect">
            <a:avLst/>
          </a:prstGeom>
        </p:spPr>
        <p:txBody>
          <a:bodyPr lIns="0" tIns="0" rIns="0" bIns="0" rtlCol="0" anchor="t">
            <a:spAutoFit/>
          </a:bodyPr>
          <a:lstStyle/>
          <a:p>
            <a:pPr marL="604519" lvl="1" indent="-302260" algn="just">
              <a:lnSpc>
                <a:spcPts val="4255"/>
              </a:lnSpc>
              <a:spcBef>
                <a:spcPct val="0"/>
              </a:spcBef>
              <a:buFont typeface="Arial"/>
              <a:buChar char="•"/>
            </a:pPr>
            <a:r>
              <a:rPr lang="en-US" sz="2799" b="1" spc="27">
                <a:solidFill>
                  <a:srgbClr val="575757"/>
                </a:solidFill>
                <a:latin typeface="Montserrat Medium"/>
                <a:ea typeface="Montserrat Medium"/>
                <a:cs typeface="Montserrat Medium"/>
                <a:sym typeface="Montserrat Medium"/>
              </a:rPr>
              <a:t>In 2019, around </a:t>
            </a:r>
            <a:r>
              <a:rPr lang="en-US" sz="2799" b="1" spc="27">
                <a:solidFill>
                  <a:srgbClr val="575757"/>
                </a:solidFill>
                <a:latin typeface="Montserrat Bold"/>
                <a:ea typeface="Montserrat Bold"/>
                <a:cs typeface="Montserrat Bold"/>
                <a:sym typeface="Montserrat Bold"/>
              </a:rPr>
              <a:t>70,113 children</a:t>
            </a:r>
            <a:r>
              <a:rPr lang="en-US" sz="2799" b="1" u="none" strike="noStrike" spc="27">
                <a:solidFill>
                  <a:srgbClr val="575757"/>
                </a:solidFill>
                <a:latin typeface="Montserrat Bold"/>
                <a:ea typeface="Montserrat Bold"/>
                <a:cs typeface="Montserrat Bold"/>
                <a:sym typeface="Montserrat Bold"/>
              </a:rPr>
              <a:t> aged 0–15</a:t>
            </a:r>
            <a:r>
              <a:rPr lang="en-US" sz="2799" b="1" u="none" strike="noStrike" spc="27">
                <a:solidFill>
                  <a:srgbClr val="575757"/>
                </a:solidFill>
                <a:latin typeface="Montserrat Medium"/>
                <a:ea typeface="Montserrat Medium"/>
                <a:cs typeface="Montserrat Medium"/>
                <a:sym typeface="Montserrat Medium"/>
              </a:rPr>
              <a:t> in Birmingham were living in </a:t>
            </a:r>
            <a:r>
              <a:rPr lang="en-US" sz="2799" b="1" u="none" strike="noStrike" spc="27">
                <a:solidFill>
                  <a:srgbClr val="575757"/>
                </a:solidFill>
                <a:latin typeface="Montserrat Bold"/>
                <a:ea typeface="Montserrat Bold"/>
                <a:cs typeface="Montserrat Bold"/>
                <a:sym typeface="Montserrat Bold"/>
              </a:rPr>
              <a:t>income‑deprived families</a:t>
            </a:r>
            <a:r>
              <a:rPr lang="en-US" sz="2799" b="1" u="none" strike="noStrike" spc="27">
                <a:solidFill>
                  <a:srgbClr val="575757"/>
                </a:solidFill>
                <a:latin typeface="Montserrat Medium"/>
                <a:ea typeface="Montserrat Medium"/>
                <a:cs typeface="Montserrat Medium"/>
                <a:sym typeface="Montserrat Medium"/>
              </a:rPr>
              <a:t>.</a:t>
            </a:r>
          </a:p>
          <a:p>
            <a:pPr marL="604519" lvl="1" indent="-302260" algn="just">
              <a:lnSpc>
                <a:spcPts val="4255"/>
              </a:lnSpc>
              <a:spcBef>
                <a:spcPct val="0"/>
              </a:spcBef>
              <a:buFont typeface="Arial"/>
              <a:buChar char="•"/>
            </a:pPr>
            <a:r>
              <a:rPr lang="en-US" sz="2799" b="1" u="none" strike="noStrike" spc="27">
                <a:solidFill>
                  <a:srgbClr val="575757"/>
                </a:solidFill>
                <a:latin typeface="Montserrat Medium"/>
                <a:ea typeface="Montserrat Medium"/>
                <a:cs typeface="Montserrat Medium"/>
                <a:sym typeface="Montserrat Medium"/>
              </a:rPr>
              <a:t>This represents </a:t>
            </a:r>
            <a:r>
              <a:rPr lang="en-US" sz="2799" b="1" u="none" strike="noStrike" spc="27">
                <a:solidFill>
                  <a:srgbClr val="575757"/>
                </a:solidFill>
                <a:latin typeface="Montserrat Bold"/>
                <a:ea typeface="Montserrat Bold"/>
                <a:cs typeface="Montserrat Bold"/>
                <a:sym typeface="Montserrat Bold"/>
              </a:rPr>
              <a:t>27.6%</a:t>
            </a:r>
            <a:r>
              <a:rPr lang="en-US" sz="2799" b="1" u="none" strike="noStrike" spc="27">
                <a:solidFill>
                  <a:srgbClr val="575757"/>
                </a:solidFill>
                <a:latin typeface="Montserrat Medium"/>
                <a:ea typeface="Montserrat Medium"/>
                <a:cs typeface="Montserrat Medium"/>
                <a:sym typeface="Montserrat Medium"/>
              </a:rPr>
              <a:t> of all children in the city.</a:t>
            </a:r>
          </a:p>
          <a:p>
            <a:pPr marL="604519" lvl="1" indent="-302260" algn="just">
              <a:lnSpc>
                <a:spcPts val="4255"/>
              </a:lnSpc>
              <a:spcBef>
                <a:spcPct val="0"/>
              </a:spcBef>
              <a:buFont typeface="Arial"/>
              <a:buChar char="•"/>
            </a:pPr>
            <a:r>
              <a:rPr lang="en-US" sz="2799" b="1" u="none" strike="noStrike" spc="27">
                <a:solidFill>
                  <a:srgbClr val="575757"/>
                </a:solidFill>
                <a:latin typeface="Montserrat Medium"/>
                <a:ea typeface="Montserrat Medium"/>
                <a:cs typeface="Montserrat Medium"/>
                <a:sym typeface="Montserrat Medium"/>
              </a:rPr>
              <a:t>This rate was </a:t>
            </a:r>
            <a:r>
              <a:rPr lang="en-US" sz="2799" b="1" u="none" strike="noStrike" spc="27">
                <a:solidFill>
                  <a:srgbClr val="575757"/>
                </a:solidFill>
                <a:latin typeface="Montserrat Bold"/>
                <a:ea typeface="Montserrat Bold"/>
                <a:cs typeface="Montserrat Bold"/>
                <a:sym typeface="Montserrat Bold"/>
              </a:rPr>
              <a:t>significantly higher</a:t>
            </a:r>
            <a:r>
              <a:rPr lang="en-US" sz="2799" b="1" u="none" strike="noStrike" spc="27">
                <a:solidFill>
                  <a:srgbClr val="575757"/>
                </a:solidFill>
                <a:latin typeface="Montserrat Medium"/>
                <a:ea typeface="Montserrat Medium"/>
                <a:cs typeface="Montserrat Medium"/>
                <a:sym typeface="Montserrat Medium"/>
              </a:rPr>
              <a:t> than the </a:t>
            </a:r>
            <a:r>
              <a:rPr lang="en-US" sz="2799" b="1" u="none" strike="noStrike" spc="27">
                <a:solidFill>
                  <a:srgbClr val="575757"/>
                </a:solidFill>
                <a:latin typeface="Montserrat Bold"/>
                <a:ea typeface="Montserrat Bold"/>
                <a:cs typeface="Montserrat Bold"/>
                <a:sym typeface="Montserrat Bold"/>
              </a:rPr>
              <a:t>England average of 17.1%</a:t>
            </a:r>
            <a:r>
              <a:rPr lang="en-US" sz="2799" b="1" u="none" strike="noStrike" spc="27">
                <a:solidFill>
                  <a:srgbClr val="575757"/>
                </a:solidFill>
                <a:latin typeface="Montserrat Medium"/>
                <a:ea typeface="Montserrat Medium"/>
                <a:cs typeface="Montserrat Medium"/>
                <a:sym typeface="Montserrat Medium"/>
              </a:rPr>
              <a:t>.</a:t>
            </a:r>
          </a:p>
          <a:p>
            <a:pPr marL="604519" lvl="1" indent="-302260" algn="just">
              <a:lnSpc>
                <a:spcPts val="4255"/>
              </a:lnSpc>
              <a:spcBef>
                <a:spcPct val="0"/>
              </a:spcBef>
              <a:buFont typeface="Arial"/>
              <a:buChar char="•"/>
            </a:pPr>
            <a:r>
              <a:rPr lang="en-US" sz="2799" b="1" u="none" strike="noStrike" spc="27">
                <a:solidFill>
                  <a:srgbClr val="575757"/>
                </a:solidFill>
                <a:latin typeface="Montserrat Bold"/>
                <a:ea typeface="Montserrat Bold"/>
                <a:cs typeface="Montserrat Bold"/>
                <a:sym typeface="Montserrat Bold"/>
              </a:rPr>
              <a:t>59 of Birmingham’s 69 wards</a:t>
            </a:r>
            <a:r>
              <a:rPr lang="en-US" sz="2799" b="1" u="none" strike="noStrike" spc="27">
                <a:solidFill>
                  <a:srgbClr val="575757"/>
                </a:solidFill>
                <a:latin typeface="Montserrat Medium"/>
                <a:ea typeface="Montserrat Medium"/>
                <a:cs typeface="Montserrat Medium"/>
                <a:sym typeface="Montserrat Medium"/>
              </a:rPr>
              <a:t> had </a:t>
            </a:r>
            <a:r>
              <a:rPr lang="en-US" sz="2799" b="1" u="none" strike="noStrike" spc="27">
                <a:solidFill>
                  <a:srgbClr val="575757"/>
                </a:solidFill>
                <a:latin typeface="Montserrat Bold"/>
                <a:ea typeface="Montserrat Bold"/>
                <a:cs typeface="Montserrat Bold"/>
                <a:sym typeface="Montserrat Bold"/>
              </a:rPr>
              <a:t>higher proportions of children living in income‑deprived families</a:t>
            </a:r>
            <a:r>
              <a:rPr lang="en-US" sz="2799" b="1" u="none" strike="noStrike" spc="27">
                <a:solidFill>
                  <a:srgbClr val="575757"/>
                </a:solidFill>
                <a:latin typeface="Montserrat Medium"/>
                <a:ea typeface="Montserrat Medium"/>
                <a:cs typeface="Montserrat Medium"/>
                <a:sym typeface="Montserrat Medium"/>
              </a:rPr>
              <a:t> than the England average (17.1%).</a:t>
            </a:r>
          </a:p>
          <a:p>
            <a:pPr marL="604519" lvl="1" indent="-302260" algn="just">
              <a:lnSpc>
                <a:spcPts val="4255"/>
              </a:lnSpc>
              <a:spcBef>
                <a:spcPct val="0"/>
              </a:spcBef>
              <a:buFont typeface="Arial"/>
              <a:buChar char="•"/>
            </a:pPr>
            <a:r>
              <a:rPr lang="en-US" sz="2799" b="1" u="none" strike="noStrike" spc="27">
                <a:solidFill>
                  <a:srgbClr val="575757"/>
                </a:solidFill>
                <a:latin typeface="Montserrat Bold"/>
                <a:ea typeface="Montserrat Bold"/>
                <a:cs typeface="Montserrat Bold"/>
                <a:sym typeface="Montserrat Bold"/>
              </a:rPr>
              <a:t>Nearly twice as many children</a:t>
            </a:r>
            <a:r>
              <a:rPr lang="en-US" sz="2799" b="1" u="none" strike="noStrike" spc="27">
                <a:solidFill>
                  <a:srgbClr val="575757"/>
                </a:solidFill>
                <a:latin typeface="Montserrat Medium"/>
                <a:ea typeface="Montserrat Medium"/>
                <a:cs typeface="Montserrat Medium"/>
                <a:sym typeface="Montserrat Medium"/>
              </a:rPr>
              <a:t> in Birmingham are born into poor families compared with the England average.</a:t>
            </a:r>
          </a:p>
          <a:p>
            <a:pPr marL="604519" lvl="1" indent="-302260" algn="just">
              <a:lnSpc>
                <a:spcPts val="4255"/>
              </a:lnSpc>
              <a:spcBef>
                <a:spcPct val="0"/>
              </a:spcBef>
              <a:buFont typeface="Arial"/>
              <a:buChar char="•"/>
            </a:pPr>
            <a:r>
              <a:rPr lang="en-US" sz="2799" b="1" u="none" strike="noStrike" spc="27">
                <a:solidFill>
                  <a:srgbClr val="575757"/>
                </a:solidFill>
                <a:latin typeface="Montserrat Bold"/>
                <a:ea typeface="Montserrat Bold"/>
                <a:cs typeface="Montserrat Bold"/>
                <a:sym typeface="Montserrat Bold"/>
              </a:rPr>
              <a:t>40% of children in Birmingham</a:t>
            </a:r>
            <a:r>
              <a:rPr lang="en-US" sz="2799" b="1" u="none" strike="noStrike" spc="27">
                <a:solidFill>
                  <a:srgbClr val="575757"/>
                </a:solidFill>
                <a:latin typeface="Montserrat Medium"/>
                <a:ea typeface="Montserrat Medium"/>
                <a:cs typeface="Montserrat Medium"/>
                <a:sym typeface="Montserrat Medium"/>
              </a:rPr>
              <a:t> live in </a:t>
            </a:r>
            <a:r>
              <a:rPr lang="en-US" sz="2799" b="1" u="none" strike="noStrike" spc="27">
                <a:solidFill>
                  <a:srgbClr val="575757"/>
                </a:solidFill>
                <a:latin typeface="Montserrat Bold"/>
                <a:ea typeface="Montserrat Bold"/>
                <a:cs typeface="Montserrat Bold"/>
                <a:sym typeface="Montserrat Bold"/>
              </a:rPr>
              <a:t>relative poverty - </a:t>
            </a:r>
            <a:r>
              <a:rPr lang="en-US" sz="2799" b="1" u="none" strike="noStrike" spc="27">
                <a:solidFill>
                  <a:srgbClr val="575757"/>
                </a:solidFill>
                <a:latin typeface="Montserrat Medium"/>
                <a:ea typeface="Montserrat Medium"/>
                <a:cs typeface="Montserrat Medium"/>
                <a:sym typeface="Montserrat Medium"/>
              </a:rPr>
              <a:t>equivalent to </a:t>
            </a:r>
            <a:r>
              <a:rPr lang="en-US" sz="2799" b="1" u="none" strike="noStrike" spc="27">
                <a:solidFill>
                  <a:srgbClr val="575757"/>
                </a:solidFill>
                <a:latin typeface="Montserrat Bold"/>
                <a:ea typeface="Montserrat Bold"/>
                <a:cs typeface="Montserrat Bold"/>
                <a:sym typeface="Montserrat Bold"/>
              </a:rPr>
              <a:t>98,045 children</a:t>
            </a:r>
            <a:r>
              <a:rPr lang="en-US" sz="2799" b="1" u="none" strike="noStrike" spc="27">
                <a:solidFill>
                  <a:srgbClr val="575757"/>
                </a:solidFill>
                <a:latin typeface="Montserrat Medium"/>
                <a:ea typeface="Montserrat Medium"/>
                <a:cs typeface="Montserrat Medium"/>
                <a:sym typeface="Montserrat Medium"/>
              </a:rPr>
              <a:t>.</a:t>
            </a:r>
          </a:p>
          <a:p>
            <a:pPr algn="just">
              <a:lnSpc>
                <a:spcPts val="4255"/>
              </a:lnSpc>
              <a:spcBef>
                <a:spcPct val="0"/>
              </a:spcBef>
            </a:pPr>
            <a:endParaRPr lang="en-US" sz="2799" b="1" u="none" strike="noStrike" spc="27">
              <a:solidFill>
                <a:srgbClr val="575757"/>
              </a:solidFill>
              <a:latin typeface="Montserrat Medium"/>
              <a:ea typeface="Montserrat Medium"/>
              <a:cs typeface="Montserrat Medium"/>
              <a:sym typeface="Montserrat Medium"/>
            </a:endParaRPr>
          </a:p>
          <a:p>
            <a:pPr algn="just">
              <a:lnSpc>
                <a:spcPts val="4255"/>
              </a:lnSpc>
              <a:spcBef>
                <a:spcPct val="0"/>
              </a:spcBef>
            </a:pPr>
            <a:endParaRPr lang="en-US" sz="2799" b="1" u="none" strike="noStrike" spc="27">
              <a:solidFill>
                <a:srgbClr val="575757"/>
              </a:solidFill>
              <a:latin typeface="Montserrat Medium"/>
              <a:ea typeface="Montserrat Medium"/>
              <a:cs typeface="Montserrat Medium"/>
              <a:sym typeface="Montserrat Medium"/>
            </a:endParaRPr>
          </a:p>
        </p:txBody>
      </p:sp>
      <p:sp>
        <p:nvSpPr>
          <p:cNvPr id="10" name="TextBox 10"/>
          <p:cNvSpPr txBox="1"/>
          <p:nvPr/>
        </p:nvSpPr>
        <p:spPr>
          <a:xfrm>
            <a:off x="3193987"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YOUNG PEOPLE IN BIRMINGHAM​</a:t>
            </a:r>
          </a:p>
        </p:txBody>
      </p:sp>
      <p:sp>
        <p:nvSpPr>
          <p:cNvPr id="11" name="Freeform 11"/>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2" name="Freeform 12"/>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3" name="Freeform 13"/>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2"/>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3"/>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4"/>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692431" y="3114156"/>
            <a:ext cx="9443175" cy="5143030"/>
          </a:xfrm>
          <a:custGeom>
            <a:avLst/>
            <a:gdLst/>
            <a:ahLst/>
            <a:cxnLst/>
            <a:rect l="l" t="t" r="r" b="b"/>
            <a:pathLst>
              <a:path w="9443175" h="5143030">
                <a:moveTo>
                  <a:pt x="0" y="0"/>
                </a:moveTo>
                <a:lnTo>
                  <a:pt x="9443175" y="0"/>
                </a:lnTo>
                <a:lnTo>
                  <a:pt x="9443175" y="5143030"/>
                </a:lnTo>
                <a:lnTo>
                  <a:pt x="0" y="5143030"/>
                </a:lnTo>
                <a:lnTo>
                  <a:pt x="0" y="0"/>
                </a:lnTo>
                <a:close/>
              </a:path>
            </a:pathLst>
          </a:custGeom>
          <a:blipFill>
            <a:blip r:embed="rId6"/>
            <a:stretch>
              <a:fillRect/>
            </a:stretch>
          </a:blipFill>
        </p:spPr>
        <p:txBody>
          <a:bodyPr/>
          <a:lstStyle/>
          <a:p>
            <a:endParaRPr lang="en-GB"/>
          </a:p>
        </p:txBody>
      </p:sp>
      <p:sp>
        <p:nvSpPr>
          <p:cNvPr id="8" name="TextBox 8"/>
          <p:cNvSpPr txBox="1"/>
          <p:nvPr/>
        </p:nvSpPr>
        <p:spPr>
          <a:xfrm>
            <a:off x="10328409" y="2193896"/>
            <a:ext cx="7061643" cy="7193915"/>
          </a:xfrm>
          <a:prstGeom prst="rect">
            <a:avLst/>
          </a:prstGeom>
        </p:spPr>
        <p:txBody>
          <a:bodyPr lIns="0" tIns="0" rIns="0" bIns="0" rtlCol="0" anchor="t">
            <a:spAutoFit/>
          </a:bodyPr>
          <a:lstStyle/>
          <a:p>
            <a:pPr algn="just">
              <a:lnSpc>
                <a:spcPts val="4104"/>
              </a:lnSpc>
              <a:spcBef>
                <a:spcPct val="0"/>
              </a:spcBef>
            </a:pPr>
            <a:r>
              <a:rPr lang="en-US" sz="2700" b="1" spc="27">
                <a:solidFill>
                  <a:srgbClr val="575757"/>
                </a:solidFill>
                <a:latin typeface="Montserrat Bold"/>
                <a:ea typeface="Montserrat Bold"/>
                <a:cs typeface="Montserrat Bold"/>
                <a:sym typeface="Montserrat Bold"/>
              </a:rPr>
              <a:t>PRIORITY 1</a:t>
            </a:r>
            <a:r>
              <a:rPr lang="en-US" sz="2700" b="1" spc="27">
                <a:solidFill>
                  <a:srgbClr val="575757"/>
                </a:solidFill>
                <a:latin typeface="Montserrat Medium"/>
                <a:ea typeface="Montserrat Medium"/>
                <a:cs typeface="Montserrat Medium"/>
                <a:sym typeface="Montserrat Medium"/>
              </a:rPr>
              <a:t>: Investment</a:t>
            </a:r>
            <a:r>
              <a:rPr lang="en-US" sz="2700" b="1" u="none" strike="noStrike" spc="27">
                <a:solidFill>
                  <a:srgbClr val="575757"/>
                </a:solidFill>
                <a:latin typeface="Montserrat Medium"/>
                <a:ea typeface="Montserrat Medium"/>
                <a:cs typeface="Montserrat Medium"/>
                <a:sym typeface="Montserrat Medium"/>
              </a:rPr>
              <a:t> and economic growth benefit all people and places in the city.​</a:t>
            </a:r>
          </a:p>
          <a:p>
            <a:pPr algn="just">
              <a:lnSpc>
                <a:spcPts val="4104"/>
              </a:lnSpc>
              <a:spcBef>
                <a:spcPct val="0"/>
              </a:spcBef>
            </a:pPr>
            <a:r>
              <a:rPr lang="en-US" sz="2700" b="1" u="none" strike="noStrike" spc="27">
                <a:solidFill>
                  <a:srgbClr val="575757"/>
                </a:solidFill>
                <a:latin typeface="Montserrat Bold"/>
                <a:ea typeface="Montserrat Bold"/>
                <a:cs typeface="Montserrat Bold"/>
                <a:sym typeface="Montserrat Bold"/>
              </a:rPr>
              <a:t>PRIORITY 2</a:t>
            </a:r>
            <a:r>
              <a:rPr lang="en-US" sz="2700" b="1" u="none" strike="noStrike" spc="27">
                <a:solidFill>
                  <a:srgbClr val="575757"/>
                </a:solidFill>
                <a:latin typeface="Montserrat Medium"/>
                <a:ea typeface="Montserrat Medium"/>
                <a:cs typeface="Montserrat Medium"/>
                <a:sym typeface="Montserrat Medium"/>
              </a:rPr>
              <a:t>: There is equal opportunity for people to get, and keep, good jobs.​</a:t>
            </a:r>
          </a:p>
          <a:p>
            <a:pPr algn="just">
              <a:lnSpc>
                <a:spcPts val="4104"/>
              </a:lnSpc>
              <a:spcBef>
                <a:spcPct val="0"/>
              </a:spcBef>
            </a:pPr>
            <a:r>
              <a:rPr lang="en-US" sz="2700" b="1" u="none" strike="noStrike" spc="27">
                <a:solidFill>
                  <a:srgbClr val="575757"/>
                </a:solidFill>
                <a:latin typeface="Montserrat Bold"/>
                <a:ea typeface="Montserrat Bold"/>
                <a:cs typeface="Montserrat Bold"/>
                <a:sym typeface="Montserrat Bold"/>
              </a:rPr>
              <a:t>PRIORITY 3</a:t>
            </a:r>
            <a:r>
              <a:rPr lang="en-US" sz="2700" b="1" u="none" strike="noStrike" spc="27">
                <a:solidFill>
                  <a:srgbClr val="575757"/>
                </a:solidFill>
                <a:latin typeface="Montserrat Medium"/>
                <a:ea typeface="Montserrat Medium"/>
                <a:cs typeface="Montserrat Medium"/>
                <a:sym typeface="Montserrat Medium"/>
              </a:rPr>
              <a:t>: Birmingham is promoted as a great place to live, visit and do business.​</a:t>
            </a:r>
          </a:p>
          <a:p>
            <a:pPr algn="just">
              <a:lnSpc>
                <a:spcPts val="4104"/>
              </a:lnSpc>
              <a:spcBef>
                <a:spcPct val="0"/>
              </a:spcBef>
            </a:pPr>
            <a:r>
              <a:rPr lang="en-US" sz="2700" b="1" u="none" strike="noStrike" spc="27">
                <a:solidFill>
                  <a:srgbClr val="575757"/>
                </a:solidFill>
                <a:latin typeface="Montserrat Bold"/>
                <a:ea typeface="Montserrat Bold"/>
                <a:cs typeface="Montserrat Bold"/>
                <a:sym typeface="Montserrat Bold"/>
              </a:rPr>
              <a:t>PRIORITY 4</a:t>
            </a:r>
            <a:r>
              <a:rPr lang="en-US" sz="2700" b="1" u="none" strike="noStrike" spc="27">
                <a:solidFill>
                  <a:srgbClr val="575757"/>
                </a:solidFill>
                <a:latin typeface="Montserrat Medium"/>
                <a:ea typeface="Montserrat Medium"/>
                <a:cs typeface="Montserrat Medium"/>
                <a:sym typeface="Montserrat Medium"/>
              </a:rPr>
              <a:t>: Businesses are supported to succeed; and illegal or unsafe business practices are addressed through effective regulation and enforcement.</a:t>
            </a:r>
          </a:p>
          <a:p>
            <a:pPr algn="just">
              <a:lnSpc>
                <a:spcPts val="4255"/>
              </a:lnSpc>
              <a:spcBef>
                <a:spcPct val="0"/>
              </a:spcBef>
            </a:pPr>
            <a:endParaRPr lang="en-US" sz="2700" b="1" u="none" strike="noStrike" spc="27">
              <a:solidFill>
                <a:srgbClr val="575757"/>
              </a:solidFill>
              <a:latin typeface="Montserrat Medium"/>
              <a:ea typeface="Montserrat Medium"/>
              <a:cs typeface="Montserrat Medium"/>
              <a:sym typeface="Montserrat Medium"/>
            </a:endParaRPr>
          </a:p>
        </p:txBody>
      </p:sp>
      <p:sp>
        <p:nvSpPr>
          <p:cNvPr id="9" name="TextBox 9"/>
          <p:cNvSpPr txBox="1"/>
          <p:nvPr/>
        </p:nvSpPr>
        <p:spPr>
          <a:xfrm>
            <a:off x="3193987" y="616556"/>
            <a:ext cx="15094013" cy="1567815"/>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THE PRIORITIES FOR THE CITY COUNCIL FOR 2025-28​</a:t>
            </a:r>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3"/>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028700" y="2468984"/>
            <a:ext cx="13280171" cy="10489025"/>
          </a:xfrm>
          <a:prstGeom prst="rect">
            <a:avLst/>
          </a:prstGeom>
        </p:spPr>
        <p:txBody>
          <a:bodyPr wrap="square" lIns="0" tIns="0" rIns="0" bIns="0" rtlCol="0" anchor="t">
            <a:spAutoFit/>
          </a:bodyPr>
          <a:lstStyle/>
          <a:p>
            <a:pPr algn="just">
              <a:lnSpc>
                <a:spcPts val="4104"/>
              </a:lnSpc>
            </a:pPr>
            <a:r>
              <a:rPr lang="en-US" sz="2400" b="1" spc="27" dirty="0">
                <a:solidFill>
                  <a:srgbClr val="575757"/>
                </a:solidFill>
                <a:latin typeface="Montserrat Bold"/>
                <a:ea typeface="Montserrat Bold"/>
                <a:cs typeface="Montserrat Bold"/>
                <a:sym typeface="Montserrat Bold"/>
              </a:rPr>
              <a:t>Launch Date: </a:t>
            </a:r>
            <a:r>
              <a:rPr lang="en-US" sz="2400" spc="27" dirty="0">
                <a:solidFill>
                  <a:srgbClr val="575757"/>
                </a:solidFill>
                <a:latin typeface="Montserrat"/>
                <a:ea typeface="Montserrat"/>
                <a:cs typeface="Montserrat"/>
                <a:sym typeface="Montserrat"/>
              </a:rPr>
              <a:t>July 2021 ​</a:t>
            </a:r>
            <a:endParaRPr lang="en-US" sz="2400" spc="27" dirty="0">
              <a:solidFill>
                <a:srgbClr val="575757"/>
              </a:solidFill>
              <a:latin typeface="Montserrat"/>
              <a:ea typeface="Montserrat"/>
              <a:cs typeface="Montserrat"/>
            </a:endParaRPr>
          </a:p>
          <a:p>
            <a:pPr algn="just">
              <a:lnSpc>
                <a:spcPts val="4104"/>
              </a:lnSpc>
              <a:spcBef>
                <a:spcPct val="0"/>
              </a:spcBef>
            </a:pPr>
            <a:r>
              <a:rPr lang="en-US" sz="2400" b="1" spc="27" dirty="0">
                <a:solidFill>
                  <a:srgbClr val="575757"/>
                </a:solidFill>
                <a:latin typeface="Montserrat Bold"/>
                <a:ea typeface="Montserrat Bold"/>
                <a:cs typeface="Montserrat Bold"/>
                <a:sym typeface="Montserrat Bold"/>
              </a:rPr>
              <a:t>Inspir</a:t>
            </a:r>
            <a:r>
              <a:rPr lang="en-US" sz="2400" b="1" u="none" strike="noStrike" spc="27" dirty="0">
                <a:solidFill>
                  <a:srgbClr val="575757"/>
                </a:solidFill>
                <a:latin typeface="Montserrat Bold"/>
                <a:ea typeface="Montserrat Bold"/>
                <a:cs typeface="Montserrat Bold"/>
                <a:sym typeface="Montserrat Bold"/>
              </a:rPr>
              <a:t>ation: </a:t>
            </a:r>
            <a:r>
              <a:rPr lang="en-US" sz="2400" u="none" strike="noStrike" spc="27" dirty="0">
                <a:solidFill>
                  <a:srgbClr val="575757"/>
                </a:solidFill>
                <a:latin typeface="Montserrat"/>
                <a:ea typeface="Montserrat"/>
                <a:cs typeface="Montserrat"/>
                <a:sym typeface="Montserrat"/>
              </a:rPr>
              <a:t>Chicago - Global Youth Ambassadors Leadership Summit (GYALS). ​ Visit by the US Ambassador to Bham 2019.</a:t>
            </a:r>
          </a:p>
          <a:p>
            <a:pPr algn="just">
              <a:lnSpc>
                <a:spcPts val="4104"/>
              </a:lnSpc>
              <a:spcBef>
                <a:spcPct val="0"/>
              </a:spcBef>
            </a:pPr>
            <a:r>
              <a:rPr lang="en-US" sz="2400" b="1" u="none" strike="noStrike" spc="27" dirty="0">
                <a:solidFill>
                  <a:srgbClr val="575757"/>
                </a:solidFill>
                <a:latin typeface="Montserrat"/>
                <a:ea typeface="Montserrat"/>
                <a:cs typeface="Montserrat"/>
                <a:sym typeface="Montserrat"/>
              </a:rPr>
              <a:t>Delivery Partners: </a:t>
            </a:r>
            <a:r>
              <a:rPr lang="en-US" sz="2400" u="none" strike="noStrike" spc="27" dirty="0">
                <a:solidFill>
                  <a:srgbClr val="575757"/>
                </a:solidFill>
                <a:latin typeface="Montserrat"/>
                <a:ea typeface="Montserrat"/>
                <a:cs typeface="Montserrat"/>
                <a:sym typeface="Montserrat"/>
              </a:rPr>
              <a:t>Academic institution, Bham Education Partnership, Lord Mayor’s Office.</a:t>
            </a:r>
            <a:endParaRPr lang="en-US" sz="2400" b="1" u="none" strike="noStrike" spc="27" dirty="0">
              <a:solidFill>
                <a:srgbClr val="575757"/>
              </a:solidFill>
              <a:latin typeface="Montserrat"/>
              <a:ea typeface="Montserrat"/>
              <a:cs typeface="Montserrat"/>
            </a:endParaRPr>
          </a:p>
          <a:p>
            <a:pPr algn="just">
              <a:lnSpc>
                <a:spcPts val="4104"/>
              </a:lnSpc>
              <a:spcBef>
                <a:spcPct val="0"/>
              </a:spcBef>
            </a:pPr>
            <a:r>
              <a:rPr lang="en-US" sz="2400" b="1" spc="27" dirty="0">
                <a:solidFill>
                  <a:srgbClr val="575757"/>
                </a:solidFill>
                <a:latin typeface="Montserrat Bold"/>
              </a:rPr>
              <a:t>Ethos: </a:t>
            </a:r>
            <a:r>
              <a:rPr lang="en-US" sz="2400" spc="27" dirty="0">
                <a:solidFill>
                  <a:srgbClr val="575757"/>
                </a:solidFill>
                <a:latin typeface="Montserrat"/>
              </a:rPr>
              <a:t>Widening participation and a shared commitment to developing future women leaders.  </a:t>
            </a:r>
            <a:endParaRPr lang="en-US" dirty="0"/>
          </a:p>
          <a:p>
            <a:pPr algn="just">
              <a:lnSpc>
                <a:spcPts val="4104"/>
              </a:lnSpc>
              <a:spcBef>
                <a:spcPct val="0"/>
              </a:spcBef>
            </a:pPr>
            <a:r>
              <a:rPr lang="en-US" sz="2400" b="1" spc="27" dirty="0">
                <a:solidFill>
                  <a:srgbClr val="575757"/>
                </a:solidFill>
                <a:latin typeface="Montserrat Bold"/>
              </a:rPr>
              <a:t>How: </a:t>
            </a:r>
            <a:r>
              <a:rPr lang="en-US" sz="2400" spc="27" dirty="0">
                <a:solidFill>
                  <a:srgbClr val="575757"/>
                </a:solidFill>
                <a:latin typeface="Montserrat"/>
              </a:rPr>
              <a:t>On-line input from women leaders in varying themes.  Women explain their career journey.</a:t>
            </a:r>
            <a:endParaRPr lang="en-US" dirty="0"/>
          </a:p>
          <a:p>
            <a:pPr algn="just">
              <a:lnSpc>
                <a:spcPts val="4104"/>
              </a:lnSpc>
              <a:spcBef>
                <a:spcPct val="0"/>
              </a:spcBef>
            </a:pPr>
            <a:r>
              <a:rPr lang="en-US" sz="2400" b="1" spc="27" dirty="0">
                <a:solidFill>
                  <a:srgbClr val="575757"/>
                </a:solidFill>
                <a:latin typeface="Montserrat Bold"/>
                <a:sym typeface="Montserrat"/>
              </a:rPr>
              <a:t>Partners:</a:t>
            </a:r>
            <a:r>
              <a:rPr lang="en-US" sz="2400" u="none" strike="noStrike" spc="27" dirty="0">
                <a:solidFill>
                  <a:srgbClr val="575757"/>
                </a:solidFill>
                <a:latin typeface="Montserrat"/>
                <a:ea typeface="Montserrat"/>
                <a:cs typeface="Montserrat"/>
                <a:sym typeface="Montserrat"/>
              </a:rPr>
              <a:t> University of Birmingham, British Council, Birmingham Education </a:t>
            </a:r>
            <a:r>
              <a:rPr lang="en-US" sz="2400" spc="27" dirty="0">
                <a:solidFill>
                  <a:srgbClr val="575757"/>
                </a:solidFill>
                <a:latin typeface="Montserrat"/>
                <a:ea typeface="Montserrat"/>
                <a:cs typeface="Montserrat"/>
                <a:sym typeface="Montserrat"/>
              </a:rPr>
              <a:t>colleagues </a:t>
            </a:r>
            <a:r>
              <a:rPr lang="en-US" sz="2400" u="none" strike="noStrike" spc="27" dirty="0">
                <a:solidFill>
                  <a:srgbClr val="575757"/>
                </a:solidFill>
                <a:latin typeface="Montserrat"/>
                <a:ea typeface="Montserrat"/>
                <a:cs typeface="Montserrat"/>
                <a:sym typeface="Montserrat"/>
              </a:rPr>
              <a:t>and University of Illinois Urbana-Champaign (UIUC).​</a:t>
            </a:r>
            <a:endParaRPr lang="en-US" sz="2400" u="none" strike="noStrike" spc="27" dirty="0">
              <a:solidFill>
                <a:srgbClr val="575757"/>
              </a:solidFill>
              <a:latin typeface="Montserrat"/>
              <a:ea typeface="Montserrat"/>
              <a:cs typeface="Montserrat"/>
            </a:endParaRPr>
          </a:p>
          <a:p>
            <a:pPr algn="just">
              <a:lnSpc>
                <a:spcPts val="4104"/>
              </a:lnSpc>
              <a:spcBef>
                <a:spcPct val="0"/>
              </a:spcBef>
            </a:pPr>
            <a:r>
              <a:rPr lang="en-US" sz="2400" b="1" u="none" strike="noStrike" spc="27" dirty="0">
                <a:solidFill>
                  <a:srgbClr val="575757"/>
                </a:solidFill>
                <a:latin typeface="Montserrat Bold"/>
                <a:ea typeface="Montserrat Bold"/>
                <a:cs typeface="Montserrat Bold"/>
                <a:sym typeface="Montserrat Bold"/>
              </a:rPr>
              <a:t>Format: </a:t>
            </a:r>
            <a:r>
              <a:rPr lang="en-US" sz="2400" u="none" strike="noStrike" spc="27" dirty="0">
                <a:solidFill>
                  <a:srgbClr val="575757"/>
                </a:solidFill>
                <a:latin typeface="Montserrat"/>
                <a:ea typeface="Montserrat"/>
                <a:cs typeface="Montserrat"/>
                <a:sym typeface="Montserrat"/>
              </a:rPr>
              <a:t>Online</a:t>
            </a:r>
            <a:r>
              <a:rPr lang="en-US" sz="2400" spc="27" dirty="0">
                <a:solidFill>
                  <a:srgbClr val="575757"/>
                </a:solidFill>
                <a:latin typeface="Montserrat"/>
                <a:ea typeface="Montserrat"/>
                <a:cs typeface="Montserrat"/>
                <a:sym typeface="Montserrat"/>
              </a:rPr>
              <a:t> – 2-hour session per day with 2 additional mentor sessions – girls in multi-national teams to develop presentation on a successful female leader</a:t>
            </a:r>
            <a:r>
              <a:rPr lang="en-US" sz="2400" u="none" strike="noStrike" spc="27" dirty="0">
                <a:solidFill>
                  <a:srgbClr val="575757"/>
                </a:solidFill>
                <a:latin typeface="Montserrat"/>
                <a:ea typeface="Montserrat"/>
                <a:cs typeface="Montserrat"/>
                <a:sym typeface="Montserrat"/>
              </a:rPr>
              <a:t>.​</a:t>
            </a:r>
            <a:endParaRPr lang="en-US" sz="2400" u="none" strike="noStrike" spc="27" dirty="0">
              <a:solidFill>
                <a:srgbClr val="575757"/>
              </a:solidFill>
              <a:latin typeface="Montserrat"/>
              <a:ea typeface="Montserrat"/>
              <a:cs typeface="Montserrat"/>
            </a:endParaRPr>
          </a:p>
          <a:p>
            <a:pPr algn="just">
              <a:lnSpc>
                <a:spcPts val="4104"/>
              </a:lnSpc>
              <a:spcBef>
                <a:spcPct val="0"/>
              </a:spcBef>
            </a:pPr>
            <a:r>
              <a:rPr lang="en-US" sz="2400" b="1" spc="27" dirty="0">
                <a:solidFill>
                  <a:srgbClr val="575757"/>
                </a:solidFill>
                <a:latin typeface="Montserrat Bold"/>
              </a:rPr>
              <a:t>Who: </a:t>
            </a:r>
            <a:r>
              <a:rPr lang="en-US" sz="2400" spc="27" dirty="0">
                <a:solidFill>
                  <a:srgbClr val="575757"/>
                </a:solidFill>
                <a:latin typeface="Montserrat"/>
              </a:rPr>
              <a:t>14 – 16 year old girls from Bham and partner cities and other international connections</a:t>
            </a:r>
          </a:p>
          <a:p>
            <a:pPr algn="just">
              <a:lnSpc>
                <a:spcPts val="4104"/>
              </a:lnSpc>
              <a:spcBef>
                <a:spcPct val="0"/>
              </a:spcBef>
            </a:pPr>
            <a:r>
              <a:rPr lang="en-US" sz="2400" b="1" spc="27" dirty="0">
                <a:solidFill>
                  <a:srgbClr val="575757"/>
                </a:solidFill>
                <a:latin typeface="Montserrat Bold"/>
              </a:rPr>
              <a:t>Funding: </a:t>
            </a:r>
            <a:r>
              <a:rPr lang="en-US" sz="2400" spc="27" dirty="0">
                <a:solidFill>
                  <a:srgbClr val="575757"/>
                </a:solidFill>
                <a:latin typeface="Montserrat"/>
              </a:rPr>
              <a:t>People's time</a:t>
            </a:r>
            <a:endParaRPr lang="en-US" sz="2400" dirty="0">
              <a:ea typeface="Calibri"/>
              <a:cs typeface="Calibri"/>
            </a:endParaRPr>
          </a:p>
          <a:p>
            <a:pPr algn="just">
              <a:lnSpc>
                <a:spcPts val="4104"/>
              </a:lnSpc>
              <a:spcBef>
                <a:spcPct val="0"/>
              </a:spcBef>
            </a:pPr>
            <a:r>
              <a:rPr lang="en-US" sz="2400" b="1" u="none" strike="noStrike" spc="27" dirty="0">
                <a:solidFill>
                  <a:srgbClr val="575757"/>
                </a:solidFill>
                <a:latin typeface="Montserrat Bold"/>
                <a:ea typeface="Montserrat Bold"/>
                <a:cs typeface="Montserrat Bold"/>
                <a:sym typeface="Montserrat Bold"/>
              </a:rPr>
              <a:t>Timing: </a:t>
            </a:r>
            <a:r>
              <a:rPr lang="en-US" sz="2400" u="none" strike="noStrike" spc="27" dirty="0">
                <a:solidFill>
                  <a:srgbClr val="575757"/>
                </a:solidFill>
                <a:latin typeface="Montserrat"/>
                <a:ea typeface="Montserrat"/>
                <a:cs typeface="Montserrat"/>
                <a:sym typeface="Montserrat"/>
              </a:rPr>
              <a:t>The next Summit from 20th July to 27th July.​</a:t>
            </a:r>
            <a:endParaRPr lang="en-US" sz="2400" u="none" strike="noStrike" spc="27" dirty="0">
              <a:solidFill>
                <a:srgbClr val="575757"/>
              </a:solidFill>
              <a:latin typeface="Montserrat"/>
              <a:ea typeface="Montserrat"/>
              <a:cs typeface="Montserrat"/>
            </a:endParaRPr>
          </a:p>
          <a:p>
            <a:pPr algn="just">
              <a:lnSpc>
                <a:spcPts val="4104"/>
              </a:lnSpc>
              <a:spcBef>
                <a:spcPct val="0"/>
              </a:spcBef>
            </a:pPr>
            <a:r>
              <a:rPr lang="en-US" sz="2700" u="none" strike="noStrike" spc="27" dirty="0">
                <a:solidFill>
                  <a:srgbClr val="575757"/>
                </a:solidFill>
                <a:latin typeface="Montserrat"/>
                <a:ea typeface="Montserrat"/>
                <a:cs typeface="Montserrat"/>
                <a:sym typeface="Montserrat"/>
              </a:rPr>
              <a:t>​</a:t>
            </a:r>
          </a:p>
          <a:p>
            <a:pPr algn="just">
              <a:lnSpc>
                <a:spcPts val="4104"/>
              </a:lnSpc>
              <a:spcBef>
                <a:spcPct val="0"/>
              </a:spcBef>
            </a:pPr>
            <a:endParaRPr lang="en-US" sz="2700" u="none" strike="noStrike" spc="27" dirty="0">
              <a:solidFill>
                <a:srgbClr val="575757"/>
              </a:solidFill>
              <a:latin typeface="Montserrat"/>
              <a:ea typeface="Montserrat"/>
              <a:cs typeface="Montserrat"/>
              <a:sym typeface="Montserrat"/>
            </a:endParaRPr>
          </a:p>
          <a:p>
            <a:pPr algn="just">
              <a:lnSpc>
                <a:spcPts val="4255"/>
              </a:lnSpc>
              <a:spcBef>
                <a:spcPct val="0"/>
              </a:spcBef>
            </a:pPr>
            <a:endParaRPr lang="en-US" sz="2700" u="none" strike="noStrike" spc="27" dirty="0">
              <a:solidFill>
                <a:srgbClr val="575757"/>
              </a:solidFill>
              <a:latin typeface="Montserrat"/>
              <a:ea typeface="Montserrat"/>
              <a:cs typeface="Montserrat"/>
              <a:sym typeface="Montserrat"/>
            </a:endParaRPr>
          </a:p>
        </p:txBody>
      </p:sp>
      <p:sp>
        <p:nvSpPr>
          <p:cNvPr id="8" name="TextBox 8"/>
          <p:cNvSpPr txBox="1"/>
          <p:nvPr/>
        </p:nvSpPr>
        <p:spPr>
          <a:xfrm>
            <a:off x="3388237" y="916790"/>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WHAT IS YOU WIL?</a:t>
            </a:r>
          </a:p>
        </p:txBody>
      </p:sp>
      <p:sp>
        <p:nvSpPr>
          <p:cNvPr id="9" name="Freeform 9"/>
          <p:cNvSpPr/>
          <p:nvPr/>
        </p:nvSpPr>
        <p:spPr>
          <a:xfrm>
            <a:off x="14310186" y="758003"/>
            <a:ext cx="3487305" cy="3169211"/>
          </a:xfrm>
          <a:custGeom>
            <a:avLst/>
            <a:gdLst/>
            <a:ahLst/>
            <a:cxnLst/>
            <a:rect l="l" t="t" r="r" b="b"/>
            <a:pathLst>
              <a:path w="3487305" h="3169211">
                <a:moveTo>
                  <a:pt x="0" y="0"/>
                </a:moveTo>
                <a:lnTo>
                  <a:pt x="3487305" y="0"/>
                </a:lnTo>
                <a:lnTo>
                  <a:pt x="3487305" y="3169211"/>
                </a:lnTo>
                <a:lnTo>
                  <a:pt x="0" y="3169211"/>
                </a:lnTo>
                <a:lnTo>
                  <a:pt x="0" y="0"/>
                </a:lnTo>
                <a:close/>
              </a:path>
            </a:pathLst>
          </a:custGeom>
          <a:blipFill>
            <a:blip r:embed="rId4"/>
            <a:stretch>
              <a:fillRect l="-31535" t="-40664" r="-31817" b="-39085"/>
            </a:stretch>
          </a:blipFill>
        </p:spPr>
        <p:txBody>
          <a:bodyPr/>
          <a:lstStyle/>
          <a:p>
            <a:endParaRPr lang="en-GB"/>
          </a:p>
        </p:txBody>
      </p:sp>
      <p:sp>
        <p:nvSpPr>
          <p:cNvPr id="10" name="Freeform 10"/>
          <p:cNvSpPr/>
          <p:nvPr/>
        </p:nvSpPr>
        <p:spPr>
          <a:xfrm>
            <a:off x="14516850" y="4465096"/>
            <a:ext cx="3083178" cy="4114800"/>
          </a:xfrm>
          <a:custGeom>
            <a:avLst/>
            <a:gdLst/>
            <a:ahLst/>
            <a:cxnLst/>
            <a:rect l="l" t="t" r="r" b="b"/>
            <a:pathLst>
              <a:path w="4343839" h="4114800">
                <a:moveTo>
                  <a:pt x="0" y="0"/>
                </a:moveTo>
                <a:lnTo>
                  <a:pt x="4343838" y="0"/>
                </a:lnTo>
                <a:lnTo>
                  <a:pt x="4343838"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B"/>
          </a:p>
        </p:txBody>
      </p:sp>
      <p:sp>
        <p:nvSpPr>
          <p:cNvPr id="11" name="Freeform 11"/>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2" name="Freeform 12"/>
          <p:cNvSpPr/>
          <p:nvPr/>
        </p:nvSpPr>
        <p:spPr>
          <a:xfrm rot="19381557">
            <a:off x="-1122490"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3" name="Freeform 13"/>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028700" y="2384485"/>
            <a:ext cx="15257906" cy="8044318"/>
          </a:xfrm>
          <a:prstGeom prst="rect">
            <a:avLst/>
          </a:prstGeom>
        </p:spPr>
        <p:txBody>
          <a:bodyPr lIns="0" tIns="0" rIns="0" bIns="0" rtlCol="0" anchor="t">
            <a:spAutoFit/>
          </a:bodyPr>
          <a:lstStyle/>
          <a:p>
            <a:pPr algn="just">
              <a:lnSpc>
                <a:spcPts val="3712"/>
              </a:lnSpc>
              <a:spcBef>
                <a:spcPct val="0"/>
              </a:spcBef>
            </a:pPr>
            <a:r>
              <a:rPr lang="en-US" sz="2400" spc="24">
                <a:solidFill>
                  <a:srgbClr val="575757"/>
                </a:solidFill>
                <a:latin typeface="Montserrat"/>
                <a:ea typeface="Montserrat"/>
                <a:cs typeface="Montserrat"/>
                <a:sym typeface="Montserrat"/>
              </a:rPr>
              <a:t>Online sess</a:t>
            </a:r>
            <a:r>
              <a:rPr lang="en-US" sz="2400" u="none" strike="noStrike" spc="24">
                <a:solidFill>
                  <a:srgbClr val="575757"/>
                </a:solidFill>
                <a:latin typeface="Montserrat"/>
                <a:ea typeface="Montserrat"/>
                <a:cs typeface="Montserrat"/>
                <a:sym typeface="Montserrat"/>
              </a:rPr>
              <a:t>ion run</a:t>
            </a:r>
            <a:r>
              <a:rPr lang="en-US" sz="2400" b="1" u="none" strike="noStrike" spc="24">
                <a:solidFill>
                  <a:srgbClr val="575757"/>
                </a:solidFill>
                <a:latin typeface="Montserrat Bold"/>
                <a:ea typeface="Montserrat Bold"/>
                <a:cs typeface="Montserrat Bold"/>
                <a:sym typeface="Montserrat Bold"/>
              </a:rPr>
              <a:t> Monday to Monday after GSCE </a:t>
            </a:r>
            <a:r>
              <a:rPr lang="en-US" sz="2400" b="1" spc="24">
                <a:solidFill>
                  <a:srgbClr val="575757"/>
                </a:solidFill>
                <a:latin typeface="Montserrat Bold"/>
                <a:ea typeface="Montserrat Bold"/>
                <a:cs typeface="Montserrat Bold"/>
                <a:sym typeface="Montserrat Bold"/>
              </a:rPr>
              <a:t>exams finish</a:t>
            </a:r>
            <a:r>
              <a:rPr lang="en-US" sz="2400" b="1" u="none" strike="noStrike" spc="24">
                <a:solidFill>
                  <a:srgbClr val="575757"/>
                </a:solidFill>
                <a:latin typeface="Montserrat Bold"/>
                <a:ea typeface="Montserrat Bold"/>
                <a:cs typeface="Montserrat Bold"/>
                <a:sym typeface="Montserrat Bold"/>
              </a:rPr>
              <a:t>.​</a:t>
            </a:r>
          </a:p>
          <a:p>
            <a:pPr algn="just">
              <a:lnSpc>
                <a:spcPts val="3712"/>
              </a:lnSpc>
              <a:spcBef>
                <a:spcPct val="0"/>
              </a:spcBef>
            </a:pPr>
            <a:r>
              <a:rPr lang="en-US" sz="2442" b="1" u="none" strike="noStrike" spc="24">
                <a:solidFill>
                  <a:srgbClr val="575757"/>
                </a:solidFill>
                <a:latin typeface="Montserrat Bold"/>
                <a:ea typeface="Montserrat Bold"/>
                <a:cs typeface="Montserrat Bold"/>
                <a:sym typeface="Montserrat Bold"/>
              </a:rPr>
              <a:t>​</a:t>
            </a:r>
          </a:p>
          <a:p>
            <a:pPr algn="just">
              <a:lnSpc>
                <a:spcPts val="3712"/>
              </a:lnSpc>
              <a:spcBef>
                <a:spcPct val="0"/>
              </a:spcBef>
            </a:pPr>
            <a:r>
              <a:rPr lang="en-US" sz="2442" b="1" u="none" strike="noStrike" spc="24">
                <a:solidFill>
                  <a:srgbClr val="575757"/>
                </a:solidFill>
                <a:latin typeface="Montserrat Bold"/>
                <a:ea typeface="Montserrat Bold"/>
                <a:cs typeface="Montserrat Bold"/>
                <a:sym typeface="Montserrat Bold"/>
              </a:rPr>
              <a:t>Week 1 – Monday to Friday – 2 hours session per day &amp; 2 mentor session​</a:t>
            </a:r>
          </a:p>
          <a:p>
            <a:pPr algn="just">
              <a:lnSpc>
                <a:spcPts val="3712"/>
              </a:lnSpc>
              <a:spcBef>
                <a:spcPct val="0"/>
              </a:spcBef>
            </a:pPr>
            <a:r>
              <a:rPr lang="en-US" sz="2442" u="none" strike="noStrike" spc="24">
                <a:solidFill>
                  <a:srgbClr val="575757"/>
                </a:solidFill>
                <a:latin typeface="Montserrat"/>
                <a:ea typeface="Montserrat"/>
                <a:cs typeface="Montserrat"/>
                <a:sym typeface="Montserrat"/>
              </a:rPr>
              <a:t>Each day covers a different theme, in 2026: </a:t>
            </a: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marL="527050" lvl="1" indent="-263525" algn="l">
              <a:lnSpc>
                <a:spcPts val="3712"/>
              </a:lnSpc>
              <a:buFont typeface="Arial"/>
              <a:buChar char="•"/>
            </a:pPr>
            <a:r>
              <a:rPr lang="en-US" sz="2442" u="none" strike="noStrike" spc="24">
                <a:solidFill>
                  <a:srgbClr val="575757"/>
                </a:solidFill>
                <a:latin typeface="Montserrat"/>
                <a:ea typeface="Montserrat"/>
                <a:cs typeface="Montserrat"/>
                <a:sym typeface="Montserrat"/>
              </a:rPr>
              <a:t>Leading for Change: Women in Politics, Public Service and Humanitarian Work​</a:t>
            </a:r>
            <a:endParaRPr lang="en-US" sz="2442" u="none" strike="noStrike" spc="24">
              <a:solidFill>
                <a:srgbClr val="575757"/>
              </a:solidFill>
              <a:latin typeface="Montserrat"/>
              <a:ea typeface="Montserrat"/>
              <a:cs typeface="Montserrat"/>
            </a:endParaRPr>
          </a:p>
          <a:p>
            <a:pPr marL="527050" lvl="1" indent="-263525" algn="just">
              <a:lnSpc>
                <a:spcPts val="3712"/>
              </a:lnSpc>
              <a:spcBef>
                <a:spcPct val="0"/>
              </a:spcBef>
              <a:buFont typeface="Arial"/>
              <a:buChar char="•"/>
            </a:pPr>
            <a:r>
              <a:rPr lang="en-US" sz="2442" u="none" strike="noStrike" spc="24">
                <a:solidFill>
                  <a:srgbClr val="575757"/>
                </a:solidFill>
                <a:latin typeface="Montserrat"/>
                <a:ea typeface="Montserrat"/>
                <a:cs typeface="Montserrat"/>
                <a:sym typeface="Montserrat"/>
              </a:rPr>
              <a:t>Future Founders: Women Leading in Business &amp; Entrepreneurship ​</a:t>
            </a:r>
            <a:endParaRPr lang="en-US" sz="2442" u="none" strike="noStrike" spc="24">
              <a:solidFill>
                <a:srgbClr val="575757"/>
              </a:solidFill>
              <a:latin typeface="Montserrat"/>
              <a:ea typeface="Montserrat"/>
              <a:cs typeface="Montserrat"/>
            </a:endParaRPr>
          </a:p>
          <a:p>
            <a:pPr marL="527050" lvl="1" indent="-263525" algn="just">
              <a:lnSpc>
                <a:spcPts val="3712"/>
              </a:lnSpc>
              <a:spcBef>
                <a:spcPct val="0"/>
              </a:spcBef>
              <a:buFont typeface="Arial"/>
              <a:buChar char="•"/>
            </a:pPr>
            <a:r>
              <a:rPr lang="en-US" sz="2442" u="none" strike="noStrike" spc="24">
                <a:solidFill>
                  <a:srgbClr val="575757"/>
                </a:solidFill>
                <a:latin typeface="Montserrat"/>
                <a:ea typeface="Montserrat"/>
                <a:cs typeface="Montserrat"/>
                <a:sym typeface="Montserrat"/>
              </a:rPr>
              <a:t>The Power of Women in Sport and Wellbeing​</a:t>
            </a:r>
            <a:endParaRPr lang="en-US" sz="2442" u="none" strike="noStrike" spc="24">
              <a:solidFill>
                <a:srgbClr val="575757"/>
              </a:solidFill>
              <a:latin typeface="Montserrat"/>
              <a:ea typeface="Montserrat"/>
              <a:cs typeface="Montserrat"/>
            </a:endParaRPr>
          </a:p>
          <a:p>
            <a:pPr marL="527050" lvl="1" indent="-263525" algn="just">
              <a:lnSpc>
                <a:spcPts val="3712"/>
              </a:lnSpc>
              <a:spcBef>
                <a:spcPct val="0"/>
              </a:spcBef>
              <a:buFont typeface="Arial"/>
              <a:buChar char="•"/>
            </a:pPr>
            <a:r>
              <a:rPr lang="en-US" sz="2400" u="none" strike="noStrike" spc="24" dirty="0">
                <a:solidFill>
                  <a:srgbClr val="575757"/>
                </a:solidFill>
                <a:latin typeface="Montserrat"/>
                <a:ea typeface="Montserrat"/>
                <a:cs typeface="Montserrat"/>
                <a:sym typeface="Montserrat"/>
              </a:rPr>
              <a:t>Innovators of tomorrow: Women in Science, Technology, Engineering and </a:t>
            </a:r>
            <a:r>
              <a:rPr lang="en-US" sz="2400" u="none" strike="noStrike" spc="24" dirty="0" err="1">
                <a:solidFill>
                  <a:srgbClr val="575757"/>
                </a:solidFill>
                <a:latin typeface="Montserrat"/>
                <a:ea typeface="Montserrat"/>
                <a:cs typeface="Montserrat"/>
                <a:sym typeface="Montserrat"/>
              </a:rPr>
              <a:t>Maths</a:t>
            </a:r>
            <a:r>
              <a:rPr lang="en-US" sz="2400" u="none" strike="noStrike" spc="24" dirty="0">
                <a:solidFill>
                  <a:srgbClr val="575757"/>
                </a:solidFill>
                <a:latin typeface="Montserrat"/>
                <a:ea typeface="Montserrat"/>
                <a:cs typeface="Montserrat"/>
                <a:sym typeface="Montserrat"/>
              </a:rPr>
              <a:t>​</a:t>
            </a:r>
            <a:endParaRPr lang="en-US" sz="2400" u="none" strike="noStrike" spc="24" dirty="0">
              <a:solidFill>
                <a:srgbClr val="575757"/>
              </a:solidFill>
              <a:latin typeface="Montserrat"/>
              <a:ea typeface="Montserrat"/>
              <a:cs typeface="Montserrat"/>
            </a:endParaRPr>
          </a:p>
          <a:p>
            <a:pPr marL="527050" lvl="1" indent="-263525" algn="just">
              <a:lnSpc>
                <a:spcPts val="3712"/>
              </a:lnSpc>
              <a:spcBef>
                <a:spcPct val="0"/>
              </a:spcBef>
              <a:buFont typeface="Arial"/>
              <a:buChar char="•"/>
            </a:pPr>
            <a:r>
              <a:rPr lang="en-US" sz="2442" u="none" strike="noStrike" spc="24">
                <a:solidFill>
                  <a:srgbClr val="575757"/>
                </a:solidFill>
                <a:latin typeface="Montserrat"/>
                <a:ea typeface="Montserrat"/>
                <a:cs typeface="Montserrat"/>
                <a:sym typeface="Montserrat"/>
              </a:rPr>
              <a:t>Women Shaping the Arts, Culture, Media &amp; the Creative Industries </a:t>
            </a:r>
            <a:endParaRPr lang="en-US" sz="2442" u="none" strike="noStrike" spc="24">
              <a:solidFill>
                <a:srgbClr val="575757"/>
              </a:solidFill>
              <a:latin typeface="Montserrat"/>
              <a:ea typeface="Montserrat"/>
              <a:cs typeface="Montserrat"/>
            </a:endParaRP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algn="just">
              <a:lnSpc>
                <a:spcPts val="3712"/>
              </a:lnSpc>
              <a:spcBef>
                <a:spcPct val="0"/>
              </a:spcBef>
            </a:pPr>
            <a:r>
              <a:rPr lang="en-US" sz="2442" u="none" strike="noStrike" spc="24">
                <a:solidFill>
                  <a:srgbClr val="575757"/>
                </a:solidFill>
                <a:latin typeface="Montserrat"/>
                <a:ea typeface="Montserrat"/>
                <a:cs typeface="Montserrat"/>
                <a:sym typeface="Montserrat"/>
              </a:rPr>
              <a:t>​</a:t>
            </a:r>
          </a:p>
          <a:p>
            <a:pPr algn="just">
              <a:lnSpc>
                <a:spcPts val="3712"/>
              </a:lnSpc>
              <a:spcBef>
                <a:spcPct val="0"/>
              </a:spcBef>
            </a:pPr>
            <a:endParaRPr lang="en-US" sz="2442" u="none" strike="noStrike" spc="24">
              <a:solidFill>
                <a:srgbClr val="575757"/>
              </a:solidFill>
              <a:latin typeface="Montserrat"/>
              <a:ea typeface="Montserrat"/>
              <a:cs typeface="Montserrat"/>
              <a:sym typeface="Montserrat"/>
            </a:endParaRPr>
          </a:p>
          <a:p>
            <a:pPr algn="just">
              <a:lnSpc>
                <a:spcPts val="3850"/>
              </a:lnSpc>
              <a:spcBef>
                <a:spcPct val="0"/>
              </a:spcBef>
            </a:pPr>
            <a:endParaRPr lang="en-US" sz="2442" u="none" strike="noStrike" spc="24">
              <a:solidFill>
                <a:srgbClr val="575757"/>
              </a:solidFill>
              <a:latin typeface="Montserrat"/>
              <a:ea typeface="Montserrat"/>
              <a:cs typeface="Montserrat"/>
              <a:sym typeface="Montserrat"/>
            </a:endParaRPr>
          </a:p>
        </p:txBody>
      </p:sp>
      <p:sp>
        <p:nvSpPr>
          <p:cNvPr id="8" name="TextBox 8"/>
          <p:cNvSpPr txBox="1"/>
          <p:nvPr/>
        </p:nvSpPr>
        <p:spPr>
          <a:xfrm>
            <a:off x="3312573"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SUMMIT ORGANISATION: WEEK 1 ​</a:t>
            </a:r>
          </a:p>
        </p:txBody>
      </p:sp>
      <p:sp>
        <p:nvSpPr>
          <p:cNvPr id="9" name="Freeform 9"/>
          <p:cNvSpPr/>
          <p:nvPr/>
        </p:nvSpPr>
        <p:spPr>
          <a:xfrm>
            <a:off x="15116025" y="2061543"/>
            <a:ext cx="3094211" cy="3985517"/>
          </a:xfrm>
          <a:custGeom>
            <a:avLst/>
            <a:gdLst/>
            <a:ahLst/>
            <a:cxnLst/>
            <a:rect l="l" t="t" r="r" b="b"/>
            <a:pathLst>
              <a:path w="3094211" h="3985517">
                <a:moveTo>
                  <a:pt x="0" y="0"/>
                </a:moveTo>
                <a:lnTo>
                  <a:pt x="3094211" y="0"/>
                </a:lnTo>
                <a:lnTo>
                  <a:pt x="3094211" y="3985517"/>
                </a:lnTo>
                <a:lnTo>
                  <a:pt x="0" y="3985517"/>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B"/>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028700" y="2520039"/>
            <a:ext cx="16230600" cy="9499075"/>
          </a:xfrm>
          <a:prstGeom prst="rect">
            <a:avLst/>
          </a:prstGeom>
        </p:spPr>
        <p:txBody>
          <a:bodyPr lIns="0" tIns="0" rIns="0" bIns="0" rtlCol="0" anchor="t">
            <a:spAutoFit/>
          </a:bodyPr>
          <a:lstStyle/>
          <a:p>
            <a:pPr algn="just">
              <a:lnSpc>
                <a:spcPts val="3726"/>
              </a:lnSpc>
            </a:pPr>
            <a:r>
              <a:rPr lang="en-US" sz="2450" b="1" spc="24">
                <a:solidFill>
                  <a:srgbClr val="575757"/>
                </a:solidFill>
                <a:latin typeface="Montserrat Bold"/>
                <a:ea typeface="Montserrat Bold"/>
                <a:cs typeface="Montserrat Bold"/>
                <a:sym typeface="Montserrat Bold"/>
              </a:rPr>
              <a:t>Speakers</a:t>
            </a:r>
            <a:endParaRPr lang="en-US" sz="2451" b="1" spc="24">
              <a:solidFill>
                <a:srgbClr val="575757"/>
              </a:solidFill>
              <a:latin typeface="Montserrat Bold"/>
              <a:ea typeface="Montserrat Bold"/>
              <a:cs typeface="Montserrat Bold"/>
              <a:sym typeface="Montserrat Bold"/>
            </a:endParaRPr>
          </a:p>
          <a:p>
            <a:pPr marL="442595" lvl="1" indent="-220980" algn="just">
              <a:lnSpc>
                <a:spcPts val="3118"/>
              </a:lnSpc>
              <a:buFont typeface="Arial"/>
              <a:buChar char="•"/>
            </a:pPr>
            <a:r>
              <a:rPr lang="en-US" sz="2050" b="1" spc="20" dirty="0">
                <a:solidFill>
                  <a:srgbClr val="575757"/>
                </a:solidFill>
                <a:latin typeface="Montserrat Bold"/>
                <a:ea typeface="Montserrat Bold"/>
                <a:cs typeface="Montserrat Bold"/>
                <a:sym typeface="Montserrat Bold"/>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Chancellor Sandie Okoro OBE</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 The first female Chancellor of the University of Birmingham, a pre-eminent lawyer and champion of equality rights, the inaugural Chair of the Women of the World (WOW) Foundation, Senior Vice-President and General Counsel at the World Bank Group.</a:t>
            </a:r>
            <a:endParaRPr lang="en-US" sz="2050" spc="20" dirty="0">
              <a:solidFill>
                <a:srgbClr val="575757"/>
              </a:solidFill>
              <a:latin typeface="Montserrat"/>
              <a:ea typeface="Montserrat"/>
              <a:cs typeface="Montserrat"/>
              <a:hlinkClick r:id="rId7">
                <a:extLst>
                  <a:ext uri="{A12FA001-AC4F-418D-AE19-62706E023703}">
                    <ahyp:hlinkClr xmlns:ahyp="http://schemas.microsoft.com/office/drawing/2018/hyperlinkcolor" val="tx"/>
                  </a:ext>
                </a:extLst>
              </a:hlinkClick>
            </a:endParaRPr>
          </a:p>
          <a:p>
            <a:pPr marL="442595" lvl="1" indent="-220980" algn="just">
              <a:lnSpc>
                <a:spcPts val="3118"/>
              </a:lnSpc>
              <a:buFont typeface="Arial"/>
              <a:buChar char="•"/>
            </a:pPr>
            <a:r>
              <a:rPr lang="en-US" sz="2050" b="1" spc="20" dirty="0">
                <a:solidFill>
                  <a:srgbClr val="575757"/>
                </a:solidFill>
                <a:latin typeface="Montserrat Bold"/>
                <a:ea typeface="Montserrat Bold"/>
                <a:cs typeface="Montserrat Bold"/>
                <a:sym typeface="Montserrat Bold"/>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Prof Helen Pankhurst</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 Activist and Academic, CARE International, Centenary Action Group and great granddaughter of Emmeline Pankhurst leader of the British Suffragette movement.</a:t>
            </a:r>
            <a:endParaRPr lang="en-US" sz="2050" spc="20" dirty="0">
              <a:solidFill>
                <a:srgbClr val="575757"/>
              </a:solidFill>
              <a:latin typeface="Montserrat"/>
              <a:ea typeface="Montserrat"/>
              <a:cs typeface="Montserrat"/>
              <a:hlinkClick r:id="rId7">
                <a:extLst>
                  <a:ext uri="{A12FA001-AC4F-418D-AE19-62706E023703}">
                    <ahyp:hlinkClr xmlns:ahyp="http://schemas.microsoft.com/office/drawing/2018/hyperlinkcolor" val="tx"/>
                  </a:ext>
                </a:extLst>
              </a:hlinkClick>
            </a:endParaRPr>
          </a:p>
          <a:p>
            <a:pPr marL="442595" lvl="1" indent="-220980" algn="just">
              <a:lnSpc>
                <a:spcPts val="3118"/>
              </a:lnSpc>
              <a:buFont typeface="Arial"/>
              <a:buChar char="•"/>
            </a:pPr>
            <a:r>
              <a:rPr lang="en-US" sz="2050" b="1" spc="20" dirty="0">
                <a:solidFill>
                  <a:srgbClr val="575757"/>
                </a:solidFill>
                <a:latin typeface="Montserrat Bold"/>
                <a:ea typeface="Montserrat Bold"/>
                <a:cs typeface="Montserrat Bold"/>
                <a:sym typeface="Montserrat Bold"/>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Simone Magill</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 Footballer for Birmingham City F.C. and Captain of the Northern Irish Women’s Football Team.</a:t>
            </a:r>
            <a:endParaRPr lang="en-US" sz="2050" spc="20" dirty="0">
              <a:solidFill>
                <a:srgbClr val="575757"/>
              </a:solidFill>
              <a:latin typeface="Montserrat"/>
              <a:ea typeface="Montserrat"/>
              <a:cs typeface="Montserrat"/>
              <a:hlinkClick r:id="rId7">
                <a:extLst>
                  <a:ext uri="{A12FA001-AC4F-418D-AE19-62706E023703}">
                    <ahyp:hlinkClr xmlns:ahyp="http://schemas.microsoft.com/office/drawing/2018/hyperlinkcolor" val="tx"/>
                  </a:ext>
                </a:extLst>
              </a:hlinkClick>
            </a:endParaRPr>
          </a:p>
          <a:p>
            <a:pPr marL="442595" lvl="1" indent="-220980" algn="just">
              <a:lnSpc>
                <a:spcPts val="3118"/>
              </a:lnSpc>
              <a:buFont typeface="Arial"/>
              <a:buChar char="•"/>
            </a:pPr>
            <a:r>
              <a:rPr lang="en-US" sz="2050" b="1" spc="20" dirty="0">
                <a:solidFill>
                  <a:srgbClr val="575757"/>
                </a:solidFill>
                <a:latin typeface="Montserrat Bold"/>
                <a:ea typeface="Montserrat Bold"/>
                <a:cs typeface="Montserrat Bold"/>
                <a:sym typeface="Montserrat Bold"/>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Hannah England</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 Athletics World Championship </a:t>
            </a:r>
            <a:r>
              <a:rPr lang="en-US" sz="2050" spc="20" dirty="0" err="1">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medallist</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Sports Broadcaster, co-founder of Birmingham Athletics Academy.</a:t>
            </a:r>
            <a:endParaRPr lang="en-US" sz="2050" spc="20" dirty="0">
              <a:solidFill>
                <a:srgbClr val="575757"/>
              </a:solidFill>
              <a:latin typeface="Montserrat"/>
              <a:ea typeface="Montserrat"/>
              <a:cs typeface="Montserrat"/>
              <a:hlinkClick r:id="rId7">
                <a:extLst>
                  <a:ext uri="{A12FA001-AC4F-418D-AE19-62706E023703}">
                    <ahyp:hlinkClr xmlns:ahyp="http://schemas.microsoft.com/office/drawing/2018/hyperlinkcolor" val="tx"/>
                  </a:ext>
                </a:extLst>
              </a:hlinkClick>
            </a:endParaRPr>
          </a:p>
          <a:p>
            <a:pPr marL="442595" lvl="1" indent="-220980" algn="just">
              <a:lnSpc>
                <a:spcPts val="3118"/>
              </a:lnSpc>
              <a:buFont typeface="Arial"/>
              <a:buChar char="•"/>
            </a:pPr>
            <a:r>
              <a:rPr lang="en-US" sz="2050" b="1" spc="20" dirty="0">
                <a:solidFill>
                  <a:srgbClr val="575757"/>
                </a:solidFill>
                <a:latin typeface="Montserrat Bold"/>
                <a:ea typeface="Montserrat Bold"/>
                <a:cs typeface="Montserrat Bold"/>
                <a:sym typeface="Montserrat Bold"/>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Di Xiao</a:t>
            </a:r>
            <a:r>
              <a:rPr lang="en-US" sz="2050" spc="20" dirty="0">
                <a:solidFill>
                  <a:srgbClr val="575757"/>
                </a:solidFill>
                <a:latin typeface="Montserrat"/>
                <a:ea typeface="Montserrat"/>
                <a:cs typeface="Montserrat"/>
                <a:sym typeface="Montserrat"/>
                <a:hlinkClick r:id="rId7" tooltip="https://eur01.safelinks.protection.outlook.com/?url=https%3A%2F%2Furldefense.com%2Fv3%2F__https%3A%2Fwww.birmingham.ac.uk%2Fnews%2F2024%2Funiversity-of-birmingham-welcomes-sandie-okoro-obe-as-new-chancellor__%3B!!CF15FET90Tp8!BUvM3ivHMtn4qslo2PD-3ba1UU62X0XABp-6AshKMYfvhhwri9RMoz9pK3ZZxt6ghK2wu2NpvFu8hcNhevLu-JVLbEtK7n--%24&amp;data=05%7C02%7Caicha.raji%40birmingham.gov.uk%7Ce45c540f775540a2b5d408de752582c9%7C699ace67d2e44bcdb303d2bbe2b9bbf1%7C0%7C0%7C639077001136697290%7CUnknown%7CTWFpbGZsb3d8eyJFbXB0eU1hcGkiOnRydWUsIlYiOiIwLjAuMDAwMCIsIlAiOiJXaW4zMiIsIkFOIjoiTWFpbCIsIldUIjoyfQ%3D%3D%7C0%7C%7C%7C&amp;sdata=rf3IRfHLUHecFU77BMdcvFmuXg3OhzQ3ArlGdn%2B7K14%3D&amp;reserved=0">
                  <a:extLst>
                    <a:ext uri="{A12FA001-AC4F-418D-AE19-62706E023703}">
                      <ahyp:hlinkClr xmlns:ahyp="http://schemas.microsoft.com/office/drawing/2018/hyperlinkcolor" val="tx"/>
                    </a:ext>
                  </a:extLst>
                </a:hlinkClick>
              </a:rPr>
              <a:t> – Concert pianist named amongst the 10 most outstanding Chinese concert pianists and champion of female composers.</a:t>
            </a:r>
            <a:endParaRPr lang="en-US" sz="2050" spc="20" dirty="0">
              <a:solidFill>
                <a:srgbClr val="575757"/>
              </a:solidFill>
              <a:latin typeface="Montserrat"/>
              <a:ea typeface="Montserrat"/>
              <a:cs typeface="Montserrat"/>
              <a:hlinkClick r:id="rId7">
                <a:extLst>
                  <a:ext uri="{A12FA001-AC4F-418D-AE19-62706E023703}">
                    <ahyp:hlinkClr xmlns:ahyp="http://schemas.microsoft.com/office/drawing/2018/hyperlinkcolor" val="tx"/>
                  </a:ext>
                </a:extLst>
              </a:hlinkClick>
            </a:endParaRPr>
          </a:p>
          <a:p>
            <a:pPr marL="221615" lvl="1" algn="just">
              <a:lnSpc>
                <a:spcPts val="3118"/>
              </a:lnSpc>
            </a:pPr>
            <a:endParaRPr lang="en-US" sz="2050" spc="20" dirty="0">
              <a:solidFill>
                <a:srgbClr val="575757"/>
              </a:solidFill>
              <a:latin typeface="Montserrat"/>
              <a:ea typeface="Montserrat"/>
              <a:cs typeface="Montserrat"/>
            </a:endParaRPr>
          </a:p>
          <a:p>
            <a:pPr marL="342900" indent="-342900" algn="just">
              <a:lnSpc>
                <a:spcPts val="3118"/>
              </a:lnSpc>
              <a:buFont typeface="Calibri"/>
              <a:buChar char="-"/>
            </a:pPr>
            <a:r>
              <a:rPr lang="en-US" sz="2050" spc="20" dirty="0">
                <a:solidFill>
                  <a:srgbClr val="575757"/>
                </a:solidFill>
                <a:latin typeface="Montserrat"/>
                <a:ea typeface="Montserrat"/>
                <a:cs typeface="Montserrat"/>
              </a:rPr>
              <a:t>Speakers recount their</a:t>
            </a:r>
            <a:r>
              <a:rPr lang="en-US" sz="2050" spc="20">
                <a:solidFill>
                  <a:srgbClr val="575757"/>
                </a:solidFill>
                <a:latin typeface="Montserrat"/>
                <a:ea typeface="Montserrat"/>
                <a:cs typeface="Montserrat"/>
              </a:rPr>
              <a:t> life/career journeys including successes and struggles.</a:t>
            </a:r>
            <a:endParaRPr lang="en-US" sz="2050" spc="20" dirty="0">
              <a:solidFill>
                <a:srgbClr val="575757"/>
              </a:solidFill>
              <a:latin typeface="Montserrat"/>
              <a:ea typeface="Montserrat"/>
              <a:cs typeface="Montserrat"/>
            </a:endParaRPr>
          </a:p>
          <a:p>
            <a:pPr marL="342900" indent="-342900" algn="just">
              <a:lnSpc>
                <a:spcPts val="3118"/>
              </a:lnSpc>
              <a:buFont typeface="Calibri"/>
              <a:buChar char="-"/>
            </a:pPr>
            <a:r>
              <a:rPr lang="en-US" sz="2050" spc="20" dirty="0">
                <a:solidFill>
                  <a:srgbClr val="575757"/>
                </a:solidFill>
                <a:latin typeface="Montserrat"/>
                <a:ea typeface="Montserrat"/>
                <a:cs typeface="Montserrat"/>
              </a:rPr>
              <a:t>Speakers are from all walks of life and reflect Birmingham's diverse communities</a:t>
            </a:r>
            <a:endParaRPr lang="en-US" sz="2050" spc="20" dirty="0">
              <a:solidFill>
                <a:srgbClr val="575757"/>
              </a:solidFill>
              <a:latin typeface="Montserrat"/>
              <a:ea typeface="Montserrat"/>
              <a:cs typeface="Montserrat"/>
              <a:sym typeface="Montserrat"/>
            </a:endParaRPr>
          </a:p>
          <a:p>
            <a:pPr algn="just">
              <a:lnSpc>
                <a:spcPts val="3118"/>
              </a:lnSpc>
            </a:pPr>
            <a:r>
              <a:rPr lang="en-US" sz="2050" spc="20">
                <a:solidFill>
                  <a:srgbClr val="575757"/>
                </a:solidFill>
                <a:latin typeface="Montserrat"/>
                <a:ea typeface="Montserrat"/>
                <a:cs typeface="Montserrat"/>
                <a:sym typeface="Montserrat"/>
              </a:rPr>
              <a:t>-Girls are encouraged to ask questions to the speakers via the online chat function and their microphones.</a:t>
            </a:r>
            <a:endParaRPr lang="en-US" sz="2050" spc="20">
              <a:solidFill>
                <a:srgbClr val="575757"/>
              </a:solidFill>
              <a:latin typeface="Montserrat"/>
              <a:ea typeface="Montserrat"/>
              <a:cs typeface="Montserrat"/>
            </a:endParaRPr>
          </a:p>
          <a:p>
            <a:pPr algn="just">
              <a:lnSpc>
                <a:spcPts val="3367"/>
              </a:lnSpc>
              <a:spcBef>
                <a:spcPct val="0"/>
              </a:spcBef>
            </a:pPr>
            <a:endParaRPr lang="en-US" sz="2051" spc="20">
              <a:solidFill>
                <a:srgbClr val="575757"/>
              </a:solidFill>
              <a:latin typeface="Montserrat"/>
              <a:ea typeface="Montserrat"/>
              <a:cs typeface="Montserrat"/>
              <a:sym typeface="Montserrat"/>
            </a:endParaRPr>
          </a:p>
          <a:p>
            <a:pPr algn="just">
              <a:lnSpc>
                <a:spcPts val="3367"/>
              </a:lnSpc>
              <a:spcBef>
                <a:spcPct val="0"/>
              </a:spcBef>
            </a:pPr>
            <a:endParaRPr lang="en-US" sz="2051" spc="20">
              <a:solidFill>
                <a:srgbClr val="575757"/>
              </a:solidFill>
              <a:latin typeface="Montserrat"/>
              <a:ea typeface="Montserrat"/>
              <a:cs typeface="Montserrat"/>
              <a:sym typeface="Montserrat"/>
            </a:endParaRPr>
          </a:p>
          <a:p>
            <a:pPr algn="just">
              <a:lnSpc>
                <a:spcPts val="3367"/>
              </a:lnSpc>
              <a:spcBef>
                <a:spcPct val="0"/>
              </a:spcBef>
            </a:pPr>
            <a:endParaRPr lang="en-US" sz="2051" spc="20">
              <a:solidFill>
                <a:srgbClr val="575757"/>
              </a:solidFill>
              <a:latin typeface="Montserrat"/>
              <a:ea typeface="Montserrat"/>
              <a:cs typeface="Montserrat"/>
              <a:sym typeface="Montserrat"/>
            </a:endParaRPr>
          </a:p>
          <a:p>
            <a:pPr algn="just">
              <a:lnSpc>
                <a:spcPts val="3367"/>
              </a:lnSpc>
              <a:spcBef>
                <a:spcPct val="0"/>
              </a:spcBef>
            </a:pPr>
            <a:endParaRPr lang="en-US" sz="2051" spc="20">
              <a:solidFill>
                <a:srgbClr val="575757"/>
              </a:solidFill>
              <a:latin typeface="Montserrat"/>
              <a:ea typeface="Montserrat"/>
              <a:cs typeface="Montserrat"/>
              <a:sym typeface="Montserrat"/>
            </a:endParaRPr>
          </a:p>
          <a:p>
            <a:pPr algn="just">
              <a:lnSpc>
                <a:spcPts val="3367"/>
              </a:lnSpc>
              <a:spcBef>
                <a:spcPct val="0"/>
              </a:spcBef>
            </a:pPr>
            <a:endParaRPr lang="en-US" sz="2051" spc="20">
              <a:solidFill>
                <a:srgbClr val="575757"/>
              </a:solidFill>
              <a:latin typeface="Montserrat"/>
              <a:ea typeface="Montserrat"/>
              <a:cs typeface="Montserrat"/>
              <a:sym typeface="Montserrat"/>
            </a:endParaRPr>
          </a:p>
          <a:p>
            <a:pPr algn="just">
              <a:lnSpc>
                <a:spcPts val="3367"/>
              </a:lnSpc>
              <a:spcBef>
                <a:spcPct val="0"/>
              </a:spcBef>
            </a:pPr>
            <a:r>
              <a:rPr lang="en-US" sz="2215" u="none" strike="noStrike" spc="22">
                <a:solidFill>
                  <a:srgbClr val="575757"/>
                </a:solidFill>
                <a:latin typeface="Montserrat"/>
                <a:ea typeface="Montserrat"/>
                <a:cs typeface="Montserrat"/>
                <a:sym typeface="Montserrat"/>
              </a:rPr>
              <a:t>​</a:t>
            </a:r>
          </a:p>
          <a:p>
            <a:pPr algn="just">
              <a:lnSpc>
                <a:spcPts val="3367"/>
              </a:lnSpc>
              <a:spcBef>
                <a:spcPct val="0"/>
              </a:spcBef>
            </a:pPr>
            <a:endParaRPr lang="en-US" sz="2215" u="none" strike="noStrike" spc="22">
              <a:solidFill>
                <a:srgbClr val="575757"/>
              </a:solidFill>
              <a:latin typeface="Montserrat"/>
              <a:ea typeface="Montserrat"/>
              <a:cs typeface="Montserrat"/>
              <a:sym typeface="Montserrat"/>
            </a:endParaRPr>
          </a:p>
          <a:p>
            <a:pPr algn="just">
              <a:lnSpc>
                <a:spcPts val="3492"/>
              </a:lnSpc>
              <a:spcBef>
                <a:spcPct val="0"/>
              </a:spcBef>
            </a:pPr>
            <a:endParaRPr lang="en-US" sz="2215" u="none" strike="noStrike" spc="22">
              <a:solidFill>
                <a:srgbClr val="575757"/>
              </a:solidFill>
              <a:latin typeface="Montserrat"/>
              <a:ea typeface="Montserrat"/>
              <a:cs typeface="Montserrat"/>
              <a:sym typeface="Montserrat"/>
            </a:endParaRPr>
          </a:p>
        </p:txBody>
      </p:sp>
      <p:sp>
        <p:nvSpPr>
          <p:cNvPr id="8" name="Freeform 8"/>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9" name="Freeform 9"/>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0" name="Freeform 10"/>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
        <p:nvSpPr>
          <p:cNvPr id="11" name="TextBox 11"/>
          <p:cNvSpPr txBox="1"/>
          <p:nvPr/>
        </p:nvSpPr>
        <p:spPr>
          <a:xfrm>
            <a:off x="3312573"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SUMMIT ORGANISATION: WEEK 1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TextBox 7"/>
          <p:cNvSpPr txBox="1"/>
          <p:nvPr/>
        </p:nvSpPr>
        <p:spPr>
          <a:xfrm>
            <a:off x="1020929" y="2384485"/>
            <a:ext cx="16230600" cy="11335411"/>
          </a:xfrm>
          <a:prstGeom prst="rect">
            <a:avLst/>
          </a:prstGeom>
        </p:spPr>
        <p:txBody>
          <a:bodyPr lIns="0" tIns="0" rIns="0" bIns="0" rtlCol="0" anchor="t">
            <a:spAutoFit/>
          </a:bodyPr>
          <a:lstStyle/>
          <a:p>
            <a:pPr algn="just">
              <a:lnSpc>
                <a:spcPts val="3952"/>
              </a:lnSpc>
            </a:pPr>
            <a:r>
              <a:rPr lang="en-US" sz="2600" b="1" spc="26" dirty="0">
                <a:solidFill>
                  <a:srgbClr val="575757"/>
                </a:solidFill>
                <a:latin typeface="Montserrat Bold"/>
                <a:ea typeface="Montserrat Bold"/>
                <a:cs typeface="Montserrat Bold"/>
                <a:sym typeface="Montserrat Bold"/>
              </a:rPr>
              <a:t>MENTORSHIP</a:t>
            </a:r>
          </a:p>
          <a:p>
            <a:pPr marL="457200" indent="-457200" algn="just">
              <a:lnSpc>
                <a:spcPts val="3952"/>
              </a:lnSpc>
              <a:buFont typeface="Arial"/>
              <a:buChar char="•"/>
            </a:pPr>
            <a:r>
              <a:rPr lang="en-US" sz="2600" spc="26" dirty="0">
                <a:solidFill>
                  <a:srgbClr val="575757"/>
                </a:solidFill>
                <a:latin typeface="Montserrat"/>
              </a:rPr>
              <a:t>Girls work in multi-national teams to develop a presentation on a woman leader who has inspired them.</a:t>
            </a:r>
          </a:p>
          <a:p>
            <a:pPr marL="457200" indent="-457200" algn="just">
              <a:lnSpc>
                <a:spcPts val="3952"/>
              </a:lnSpc>
              <a:buFont typeface="Arial"/>
              <a:buChar char="•"/>
            </a:pPr>
            <a:r>
              <a:rPr lang="en-US" sz="2600" spc="26">
                <a:solidFill>
                  <a:srgbClr val="575757"/>
                </a:solidFill>
                <a:latin typeface="Montserrat"/>
                <a:ea typeface="Montserrat"/>
                <a:cs typeface="Montserrat"/>
              </a:rPr>
              <a:t>Each team will be assigned a presentation theme from the 5 thematic areas explored during the week.</a:t>
            </a:r>
            <a:endParaRPr lang="en-US" sz="2600" spc="26" dirty="0">
              <a:solidFill>
                <a:srgbClr val="575757"/>
              </a:solidFill>
              <a:latin typeface="Montserrat"/>
              <a:ea typeface="Montserrat"/>
              <a:cs typeface="Montserrat"/>
              <a:sym typeface="Montserrat"/>
            </a:endParaRPr>
          </a:p>
          <a:p>
            <a:pPr marL="457200" indent="-457200" algn="just">
              <a:lnSpc>
                <a:spcPts val="3952"/>
              </a:lnSpc>
              <a:buFont typeface="Arial"/>
              <a:buChar char="•"/>
            </a:pPr>
            <a:r>
              <a:rPr lang="en-US" sz="2600" spc="26">
                <a:solidFill>
                  <a:srgbClr val="575757"/>
                </a:solidFill>
                <a:latin typeface="Montserrat"/>
                <a:ea typeface="Montserrat"/>
                <a:cs typeface="Montserrat"/>
              </a:rPr>
              <a:t>The ten minutes presentation on the last Monday will not involve all team members speaking but should provide some visual evidence of the individual contributions of team members on the first slide.</a:t>
            </a:r>
            <a:endParaRPr lang="en-US" sz="2600" spc="26" dirty="0">
              <a:solidFill>
                <a:srgbClr val="575757"/>
              </a:solidFill>
              <a:latin typeface="Montserrat"/>
              <a:ea typeface="Montserrat"/>
              <a:cs typeface="Montserrat"/>
              <a:sym typeface="Montserrat"/>
            </a:endParaRPr>
          </a:p>
          <a:p>
            <a:pPr marL="561340" lvl="1" indent="-280670" algn="just">
              <a:lnSpc>
                <a:spcPts val="3952"/>
              </a:lnSpc>
              <a:buFont typeface="Arial"/>
              <a:buChar char="•"/>
            </a:pPr>
            <a:r>
              <a:rPr lang="en-US" sz="2600" spc="26" dirty="0">
                <a:solidFill>
                  <a:srgbClr val="575757"/>
                </a:solidFill>
                <a:latin typeface="Montserrat"/>
                <a:ea typeface="Montserrat"/>
                <a:cs typeface="Montserrat"/>
                <a:sym typeface="Montserrat"/>
              </a:rPr>
              <a:t>Two mentor sessions with </a:t>
            </a:r>
            <a:r>
              <a:rPr lang="en-US" sz="2600" spc="26" dirty="0" err="1">
                <a:solidFill>
                  <a:srgbClr val="575757"/>
                </a:solidFill>
                <a:latin typeface="Montserrat"/>
                <a:ea typeface="Montserrat"/>
                <a:cs typeface="Montserrat"/>
                <a:sym typeface="Montserrat"/>
              </a:rPr>
              <a:t>UoB</a:t>
            </a:r>
            <a:r>
              <a:rPr lang="en-US" sz="2600" spc="26" dirty="0">
                <a:solidFill>
                  <a:srgbClr val="575757"/>
                </a:solidFill>
                <a:latin typeface="Montserrat"/>
                <a:ea typeface="Montserrat"/>
                <a:cs typeface="Montserrat"/>
                <a:sym typeface="Montserrat"/>
              </a:rPr>
              <a:t> staff, including a rehearsal on Friday in prep for the following Monday's presentation to a panel including reps from British Council, University of Illinois, </a:t>
            </a:r>
            <a:r>
              <a:rPr lang="en-US" sz="2600" spc="26" dirty="0" err="1">
                <a:solidFill>
                  <a:srgbClr val="575757"/>
                </a:solidFill>
                <a:latin typeface="Montserrat"/>
                <a:ea typeface="Montserrat"/>
                <a:cs typeface="Montserrat"/>
                <a:sym typeface="Montserrat"/>
              </a:rPr>
              <a:t>UoB</a:t>
            </a:r>
            <a:r>
              <a:rPr lang="en-US" sz="2600" spc="26" dirty="0">
                <a:solidFill>
                  <a:srgbClr val="575757"/>
                </a:solidFill>
                <a:latin typeface="Montserrat"/>
                <a:ea typeface="Montserrat"/>
                <a:cs typeface="Montserrat"/>
                <a:sym typeface="Montserrat"/>
              </a:rPr>
              <a:t> and BCC</a:t>
            </a:r>
            <a:endParaRPr lang="en-US" sz="2600" spc="26" dirty="0">
              <a:solidFill>
                <a:srgbClr val="575757"/>
              </a:solidFill>
              <a:latin typeface="Montserrat"/>
              <a:ea typeface="Montserrat"/>
              <a:cs typeface="Montserrat"/>
            </a:endParaRPr>
          </a:p>
          <a:p>
            <a:pPr marL="1122680" lvl="2" indent="-374015" algn="just">
              <a:lnSpc>
                <a:spcPts val="3952"/>
              </a:lnSpc>
              <a:buFont typeface="Arial"/>
              <a:buChar char="⚬"/>
            </a:pPr>
            <a:endParaRPr lang="en-US" sz="2600" spc="26" dirty="0">
              <a:solidFill>
                <a:srgbClr val="575757"/>
              </a:solidFill>
              <a:latin typeface="Montserrat"/>
            </a:endParaRPr>
          </a:p>
          <a:p>
            <a:pPr marL="1122680" lvl="2" indent="-374015" algn="just">
              <a:lnSpc>
                <a:spcPts val="3952"/>
              </a:lnSpc>
              <a:buFont typeface="Arial"/>
              <a:buChar char="⚬"/>
            </a:pPr>
            <a:endParaRPr lang="en-US" sz="2600" spc="26" dirty="0">
              <a:solidFill>
                <a:srgbClr val="575757"/>
              </a:solidFill>
              <a:latin typeface="Montserrat"/>
            </a:endParaRPr>
          </a:p>
          <a:p>
            <a:pPr algn="just">
              <a:lnSpc>
                <a:spcPts val="3800"/>
              </a:lnSpc>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endParaRPr lang="en-US" sz="2600" spc="26" dirty="0">
              <a:solidFill>
                <a:srgbClr val="575757"/>
              </a:solidFill>
              <a:latin typeface="Montserrat"/>
              <a:ea typeface="Montserrat"/>
              <a:cs typeface="Montserrat"/>
              <a:sym typeface="Montserrat"/>
            </a:endParaRPr>
          </a:p>
          <a:p>
            <a:pPr algn="just">
              <a:lnSpc>
                <a:spcPts val="4104"/>
              </a:lnSpc>
              <a:spcBef>
                <a:spcPct val="0"/>
              </a:spcBef>
            </a:pPr>
            <a:r>
              <a:rPr lang="en-US" sz="2700" u="none" strike="noStrike" spc="27" dirty="0">
                <a:solidFill>
                  <a:srgbClr val="575757"/>
                </a:solidFill>
                <a:latin typeface="Montserrat"/>
                <a:ea typeface="Montserrat"/>
                <a:cs typeface="Montserrat"/>
                <a:sym typeface="Montserrat"/>
              </a:rPr>
              <a:t>​</a:t>
            </a:r>
          </a:p>
          <a:p>
            <a:pPr algn="just">
              <a:lnSpc>
                <a:spcPts val="4104"/>
              </a:lnSpc>
              <a:spcBef>
                <a:spcPct val="0"/>
              </a:spcBef>
            </a:pPr>
            <a:endParaRPr lang="en-US" sz="2700" u="none" strike="noStrike" spc="27" dirty="0">
              <a:solidFill>
                <a:srgbClr val="575757"/>
              </a:solidFill>
              <a:latin typeface="Montserrat"/>
              <a:ea typeface="Montserrat"/>
              <a:cs typeface="Montserrat"/>
              <a:sym typeface="Montserrat"/>
            </a:endParaRPr>
          </a:p>
          <a:p>
            <a:pPr algn="just">
              <a:lnSpc>
                <a:spcPts val="4255"/>
              </a:lnSpc>
              <a:spcBef>
                <a:spcPct val="0"/>
              </a:spcBef>
            </a:pPr>
            <a:endParaRPr lang="en-US" sz="2700" u="none" strike="noStrike" spc="27" dirty="0">
              <a:solidFill>
                <a:srgbClr val="575757"/>
              </a:solidFill>
              <a:latin typeface="Montserrat"/>
              <a:ea typeface="Montserrat"/>
              <a:cs typeface="Montserrat"/>
              <a:sym typeface="Montserrat"/>
            </a:endParaRPr>
          </a:p>
        </p:txBody>
      </p:sp>
      <p:sp>
        <p:nvSpPr>
          <p:cNvPr id="8" name="Freeform 8"/>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9" name="Freeform 9"/>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0" name="Freeform 10"/>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
        <p:nvSpPr>
          <p:cNvPr id="11" name="TextBox 11"/>
          <p:cNvSpPr txBox="1"/>
          <p:nvPr/>
        </p:nvSpPr>
        <p:spPr>
          <a:xfrm>
            <a:off x="3312573"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SUMMIT ORGANISATION: WEEK 1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2346180" y="4240719"/>
            <a:ext cx="3910100" cy="2258714"/>
          </a:xfrm>
          <a:custGeom>
            <a:avLst/>
            <a:gdLst/>
            <a:ahLst/>
            <a:cxnLst/>
            <a:rect l="l" t="t" r="r" b="b"/>
            <a:pathLst>
              <a:path w="3910100" h="2258714">
                <a:moveTo>
                  <a:pt x="0" y="0"/>
                </a:moveTo>
                <a:lnTo>
                  <a:pt x="3910100" y="0"/>
                </a:lnTo>
                <a:lnTo>
                  <a:pt x="3910100" y="2258713"/>
                </a:lnTo>
                <a:lnTo>
                  <a:pt x="0" y="2258713"/>
                </a:lnTo>
                <a:lnTo>
                  <a:pt x="0" y="0"/>
                </a:lnTo>
                <a:close/>
              </a:path>
            </a:pathLst>
          </a:custGeom>
          <a:blipFill>
            <a:blip r:embed="rId7"/>
            <a:stretch>
              <a:fillRect/>
            </a:stretch>
          </a:blipFill>
        </p:spPr>
        <p:txBody>
          <a:bodyPr/>
          <a:lstStyle/>
          <a:p>
            <a:endParaRPr lang="en-GB"/>
          </a:p>
        </p:txBody>
      </p:sp>
      <p:sp>
        <p:nvSpPr>
          <p:cNvPr id="8" name="Freeform 8"/>
          <p:cNvSpPr/>
          <p:nvPr/>
        </p:nvSpPr>
        <p:spPr>
          <a:xfrm>
            <a:off x="7066391" y="4276744"/>
            <a:ext cx="4000839" cy="2222688"/>
          </a:xfrm>
          <a:custGeom>
            <a:avLst/>
            <a:gdLst/>
            <a:ahLst/>
            <a:cxnLst/>
            <a:rect l="l" t="t" r="r" b="b"/>
            <a:pathLst>
              <a:path w="4000839" h="2222688">
                <a:moveTo>
                  <a:pt x="0" y="0"/>
                </a:moveTo>
                <a:lnTo>
                  <a:pt x="4000839" y="0"/>
                </a:lnTo>
                <a:lnTo>
                  <a:pt x="4000839" y="2222688"/>
                </a:lnTo>
                <a:lnTo>
                  <a:pt x="0" y="2222688"/>
                </a:lnTo>
                <a:lnTo>
                  <a:pt x="0" y="0"/>
                </a:lnTo>
                <a:close/>
              </a:path>
            </a:pathLst>
          </a:custGeom>
          <a:blipFill>
            <a:blip r:embed="rId8"/>
            <a:stretch>
              <a:fillRect/>
            </a:stretch>
          </a:blipFill>
        </p:spPr>
        <p:txBody>
          <a:bodyPr/>
          <a:lstStyle/>
          <a:p>
            <a:endParaRPr lang="en-GB"/>
          </a:p>
        </p:txBody>
      </p:sp>
      <p:sp>
        <p:nvSpPr>
          <p:cNvPr id="9" name="Freeform 9"/>
          <p:cNvSpPr/>
          <p:nvPr/>
        </p:nvSpPr>
        <p:spPr>
          <a:xfrm>
            <a:off x="11876855" y="4276744"/>
            <a:ext cx="4000839" cy="2260361"/>
          </a:xfrm>
          <a:custGeom>
            <a:avLst/>
            <a:gdLst/>
            <a:ahLst/>
            <a:cxnLst/>
            <a:rect l="l" t="t" r="r" b="b"/>
            <a:pathLst>
              <a:path w="4000839" h="2260361">
                <a:moveTo>
                  <a:pt x="0" y="0"/>
                </a:moveTo>
                <a:lnTo>
                  <a:pt x="4000838" y="0"/>
                </a:lnTo>
                <a:lnTo>
                  <a:pt x="4000838" y="2260361"/>
                </a:lnTo>
                <a:lnTo>
                  <a:pt x="0" y="2260361"/>
                </a:lnTo>
                <a:lnTo>
                  <a:pt x="0" y="0"/>
                </a:lnTo>
                <a:close/>
              </a:path>
            </a:pathLst>
          </a:custGeom>
          <a:blipFill>
            <a:blip r:embed="rId9"/>
            <a:stretch>
              <a:fillRect/>
            </a:stretch>
          </a:blipFill>
        </p:spPr>
        <p:txBody>
          <a:bodyPr/>
          <a:lstStyle/>
          <a:p>
            <a:endParaRPr lang="en-GB"/>
          </a:p>
        </p:txBody>
      </p:sp>
      <p:sp>
        <p:nvSpPr>
          <p:cNvPr id="10" name="Freeform 10"/>
          <p:cNvSpPr/>
          <p:nvPr/>
        </p:nvSpPr>
        <p:spPr>
          <a:xfrm>
            <a:off x="2346180" y="6994704"/>
            <a:ext cx="4000839" cy="2210990"/>
          </a:xfrm>
          <a:custGeom>
            <a:avLst/>
            <a:gdLst/>
            <a:ahLst/>
            <a:cxnLst/>
            <a:rect l="l" t="t" r="r" b="b"/>
            <a:pathLst>
              <a:path w="4000839" h="2210990">
                <a:moveTo>
                  <a:pt x="0" y="0"/>
                </a:moveTo>
                <a:lnTo>
                  <a:pt x="4000839" y="0"/>
                </a:lnTo>
                <a:lnTo>
                  <a:pt x="4000839" y="2210990"/>
                </a:lnTo>
                <a:lnTo>
                  <a:pt x="0" y="2210990"/>
                </a:lnTo>
                <a:lnTo>
                  <a:pt x="0" y="0"/>
                </a:lnTo>
                <a:close/>
              </a:path>
            </a:pathLst>
          </a:custGeom>
          <a:blipFill>
            <a:blip r:embed="rId10"/>
            <a:stretch>
              <a:fillRect/>
            </a:stretch>
          </a:blipFill>
        </p:spPr>
        <p:txBody>
          <a:bodyPr/>
          <a:lstStyle/>
          <a:p>
            <a:endParaRPr lang="en-GB"/>
          </a:p>
        </p:txBody>
      </p:sp>
      <p:sp>
        <p:nvSpPr>
          <p:cNvPr id="11" name="Freeform 11"/>
          <p:cNvSpPr/>
          <p:nvPr/>
        </p:nvSpPr>
        <p:spPr>
          <a:xfrm>
            <a:off x="7058740" y="6994704"/>
            <a:ext cx="4016142" cy="2177871"/>
          </a:xfrm>
          <a:custGeom>
            <a:avLst/>
            <a:gdLst/>
            <a:ahLst/>
            <a:cxnLst/>
            <a:rect l="l" t="t" r="r" b="b"/>
            <a:pathLst>
              <a:path w="4016142" h="2177871">
                <a:moveTo>
                  <a:pt x="0" y="0"/>
                </a:moveTo>
                <a:lnTo>
                  <a:pt x="4016141" y="0"/>
                </a:lnTo>
                <a:lnTo>
                  <a:pt x="4016141" y="2177871"/>
                </a:lnTo>
                <a:lnTo>
                  <a:pt x="0" y="2177871"/>
                </a:lnTo>
                <a:lnTo>
                  <a:pt x="0" y="0"/>
                </a:lnTo>
                <a:close/>
              </a:path>
            </a:pathLst>
          </a:custGeom>
          <a:blipFill>
            <a:blip r:embed="rId11"/>
            <a:stretch>
              <a:fillRect/>
            </a:stretch>
          </a:blipFill>
        </p:spPr>
        <p:txBody>
          <a:bodyPr/>
          <a:lstStyle/>
          <a:p>
            <a:endParaRPr lang="en-GB"/>
          </a:p>
        </p:txBody>
      </p:sp>
      <p:sp>
        <p:nvSpPr>
          <p:cNvPr id="12" name="Freeform 12"/>
          <p:cNvSpPr/>
          <p:nvPr/>
        </p:nvSpPr>
        <p:spPr>
          <a:xfrm>
            <a:off x="11893907" y="6961585"/>
            <a:ext cx="3930648" cy="2210990"/>
          </a:xfrm>
          <a:custGeom>
            <a:avLst/>
            <a:gdLst/>
            <a:ahLst/>
            <a:cxnLst/>
            <a:rect l="l" t="t" r="r" b="b"/>
            <a:pathLst>
              <a:path w="3930648" h="2210990">
                <a:moveTo>
                  <a:pt x="0" y="0"/>
                </a:moveTo>
                <a:lnTo>
                  <a:pt x="3930648" y="0"/>
                </a:lnTo>
                <a:lnTo>
                  <a:pt x="3930648" y="2210990"/>
                </a:lnTo>
                <a:lnTo>
                  <a:pt x="0" y="2210990"/>
                </a:lnTo>
                <a:lnTo>
                  <a:pt x="0" y="0"/>
                </a:lnTo>
                <a:close/>
              </a:path>
            </a:pathLst>
          </a:custGeom>
          <a:blipFill>
            <a:blip r:embed="rId12"/>
            <a:stretch>
              <a:fillRect/>
            </a:stretch>
          </a:blipFill>
        </p:spPr>
        <p:txBody>
          <a:bodyPr/>
          <a:lstStyle/>
          <a:p>
            <a:endParaRPr lang="en-GB"/>
          </a:p>
        </p:txBody>
      </p:sp>
      <p:sp>
        <p:nvSpPr>
          <p:cNvPr id="13" name="TextBox 13"/>
          <p:cNvSpPr txBox="1"/>
          <p:nvPr/>
        </p:nvSpPr>
        <p:spPr>
          <a:xfrm>
            <a:off x="3297512" y="533262"/>
            <a:ext cx="15094013" cy="1567815"/>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SUMMIT ORGANISATION: WEEK 2 - MONDAY</a:t>
            </a:r>
          </a:p>
        </p:txBody>
      </p:sp>
      <p:sp>
        <p:nvSpPr>
          <p:cNvPr id="14" name="TextBox 14"/>
          <p:cNvSpPr txBox="1"/>
          <p:nvPr/>
        </p:nvSpPr>
        <p:spPr>
          <a:xfrm>
            <a:off x="1028700" y="2304689"/>
            <a:ext cx="16775425" cy="2015808"/>
          </a:xfrm>
          <a:prstGeom prst="rect">
            <a:avLst/>
          </a:prstGeom>
        </p:spPr>
        <p:txBody>
          <a:bodyPr lIns="0" tIns="0" rIns="0" bIns="0" rtlCol="0" anchor="t">
            <a:spAutoFit/>
          </a:bodyPr>
          <a:lstStyle/>
          <a:p>
            <a:pPr algn="just">
              <a:lnSpc>
                <a:spcPts val="3192"/>
              </a:lnSpc>
              <a:spcBef>
                <a:spcPct val="0"/>
              </a:spcBef>
            </a:pPr>
            <a:r>
              <a:rPr lang="en-US" sz="2100" b="1" u="none" strike="noStrike" spc="21" dirty="0">
                <a:solidFill>
                  <a:srgbClr val="575757"/>
                </a:solidFill>
                <a:latin typeface="Montserrat Bold"/>
                <a:ea typeface="Montserrat Bold"/>
                <a:cs typeface="Montserrat Bold"/>
                <a:sym typeface="Montserrat Bold"/>
              </a:rPr>
              <a:t>Week 2 – Monday ​</a:t>
            </a:r>
          </a:p>
          <a:p>
            <a:pPr marL="906786" lvl="2" indent="-302262" algn="just">
              <a:lnSpc>
                <a:spcPts val="3192"/>
              </a:lnSpc>
              <a:spcBef>
                <a:spcPct val="0"/>
              </a:spcBef>
              <a:buFont typeface="Arial"/>
              <a:buChar char="⚬"/>
            </a:pPr>
            <a:r>
              <a:rPr lang="en-US" sz="2100" u="none" strike="noStrike" spc="21" dirty="0">
                <a:solidFill>
                  <a:srgbClr val="575757"/>
                </a:solidFill>
                <a:latin typeface="Montserrat"/>
                <a:ea typeface="Montserrat"/>
                <a:cs typeface="Montserrat"/>
                <a:sym typeface="Montserrat"/>
              </a:rPr>
              <a:t>The groups present their presentations live to a panel of female leaders including the British Council, University of Birmingham, University of Illinois for feedback.​</a:t>
            </a:r>
          </a:p>
          <a:p>
            <a:pPr marL="906786" lvl="2" indent="-302262" algn="just">
              <a:lnSpc>
                <a:spcPts val="3192"/>
              </a:lnSpc>
              <a:spcBef>
                <a:spcPct val="0"/>
              </a:spcBef>
              <a:buFont typeface="Arial"/>
              <a:buChar char="⚬"/>
            </a:pPr>
            <a:r>
              <a:rPr lang="en-US" sz="2100" u="none" strike="noStrike" spc="21" dirty="0">
                <a:solidFill>
                  <a:srgbClr val="575757"/>
                </a:solidFill>
                <a:latin typeface="Montserrat"/>
                <a:ea typeface="Montserrat"/>
                <a:cs typeface="Montserrat"/>
                <a:sym typeface="Montserrat"/>
              </a:rPr>
              <a:t>Speakers are generous with their time, providing detailed responses in the chat function after </a:t>
            </a:r>
            <a:r>
              <a:rPr lang="en-US" sz="2100" spc="21" dirty="0">
                <a:solidFill>
                  <a:srgbClr val="575757"/>
                </a:solidFill>
                <a:latin typeface="Montserrat"/>
                <a:ea typeface="Montserrat"/>
                <a:cs typeface="Montserrat"/>
                <a:sym typeface="Montserrat"/>
              </a:rPr>
              <a:t>students’</a:t>
            </a:r>
            <a:r>
              <a:rPr lang="en-US" sz="2100" u="none" strike="noStrike" spc="21" dirty="0">
                <a:solidFill>
                  <a:srgbClr val="575757"/>
                </a:solidFill>
                <a:latin typeface="Montserrat"/>
                <a:ea typeface="Montserrat"/>
                <a:cs typeface="Montserrat"/>
                <a:sym typeface="Montserrat"/>
              </a:rPr>
              <a:t> presentations and in follow up emails.​</a:t>
            </a:r>
          </a:p>
        </p:txBody>
      </p:sp>
      <p:sp>
        <p:nvSpPr>
          <p:cNvPr id="15" name="Freeform 15"/>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6" name="Freeform 16"/>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13"/>
                </a:ext>
              </a:extLst>
            </a:blip>
            <a:stretch>
              <a:fillRect/>
            </a:stretch>
          </a:blipFill>
        </p:spPr>
        <p:txBody>
          <a:bodyPr/>
          <a:lstStyle/>
          <a:p>
            <a:endParaRPr lang="en-GB"/>
          </a:p>
        </p:txBody>
      </p:sp>
      <p:sp>
        <p:nvSpPr>
          <p:cNvPr id="17" name="Freeform 17"/>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14"/>
            <a:stretch>
              <a:fillRect/>
            </a:stretch>
          </a:blipFill>
        </p:spPr>
        <p:txBody>
          <a:bodyPr/>
          <a:lstStyle/>
          <a:p>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2"/>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3"/>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4"/>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TextBox 7"/>
          <p:cNvSpPr txBox="1"/>
          <p:nvPr/>
        </p:nvSpPr>
        <p:spPr>
          <a:xfrm>
            <a:off x="3193987"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BENEFITS OF THE PROJECT</a:t>
            </a:r>
          </a:p>
        </p:txBody>
      </p:sp>
      <p:sp>
        <p:nvSpPr>
          <p:cNvPr id="8" name="TextBox 8"/>
          <p:cNvSpPr txBox="1"/>
          <p:nvPr/>
        </p:nvSpPr>
        <p:spPr>
          <a:xfrm>
            <a:off x="1028700" y="2626041"/>
            <a:ext cx="15943217" cy="3657283"/>
          </a:xfrm>
          <a:prstGeom prst="rect">
            <a:avLst/>
          </a:prstGeom>
        </p:spPr>
        <p:txBody>
          <a:bodyPr lIns="0" tIns="0" rIns="0" bIns="0" rtlCol="0" anchor="t">
            <a:spAutoFit/>
          </a:bodyPr>
          <a:lstStyle/>
          <a:p>
            <a:pPr algn="just">
              <a:lnSpc>
                <a:spcPts val="3192"/>
              </a:lnSpc>
            </a:pPr>
            <a:endParaRPr/>
          </a:p>
          <a:p>
            <a:pPr marL="453390" lvl="1" indent="-226695" algn="just">
              <a:lnSpc>
                <a:spcPts val="3192"/>
              </a:lnSpc>
              <a:spcBef>
                <a:spcPct val="0"/>
              </a:spcBef>
              <a:buFont typeface="Arial"/>
              <a:buChar char="•"/>
            </a:pPr>
            <a:r>
              <a:rPr lang="en-US" sz="2100" b="1" spc="21">
                <a:solidFill>
                  <a:srgbClr val="575757"/>
                </a:solidFill>
                <a:latin typeface="Montserrat Bold"/>
                <a:ea typeface="Montserrat Bold"/>
                <a:cs typeface="Montserrat Bold"/>
                <a:sym typeface="Montserrat Bold"/>
              </a:rPr>
              <a:t>D</a:t>
            </a:r>
            <a:r>
              <a:rPr lang="en-US" sz="2100" b="1" u="none" strike="noStrike" spc="21">
                <a:solidFill>
                  <a:srgbClr val="575757"/>
                </a:solidFill>
                <a:latin typeface="Montserrat Bold"/>
                <a:ea typeface="Montserrat Bold"/>
                <a:cs typeface="Montserrat Bold"/>
                <a:sym typeface="Montserrat Bold"/>
              </a:rPr>
              <a:t>evelop leadership skills </a:t>
            </a:r>
            <a:r>
              <a:rPr lang="en-US" sz="2100" u="none" strike="noStrike" spc="21">
                <a:solidFill>
                  <a:srgbClr val="575757"/>
                </a:solidFill>
                <a:latin typeface="Montserrat"/>
                <a:ea typeface="Montserrat"/>
                <a:cs typeface="Montserrat"/>
                <a:sym typeface="Montserrat"/>
              </a:rPr>
              <a:t>–</a:t>
            </a:r>
            <a:r>
              <a:rPr lang="en-US" sz="2100" b="1" u="none" strike="noStrike" spc="21" dirty="0">
                <a:solidFill>
                  <a:srgbClr val="575757"/>
                </a:solidFill>
                <a:latin typeface="Montserrat Bold"/>
                <a:ea typeface="Montserrat Bold"/>
                <a:cs typeface="Montserrat Bold"/>
                <a:sym typeface="Montserrat Bold"/>
              </a:rPr>
              <a:t> </a:t>
            </a:r>
            <a:r>
              <a:rPr lang="en-US" sz="2100" u="none" strike="noStrike" spc="21">
                <a:solidFill>
                  <a:srgbClr val="575757"/>
                </a:solidFill>
                <a:latin typeface="Montserrat"/>
                <a:ea typeface="Montserrat"/>
                <a:cs typeface="Montserrat"/>
                <a:sym typeface="Montserrat"/>
              </a:rPr>
              <a:t>build confidence, resilience, and independence.</a:t>
            </a:r>
            <a:endParaRPr lang="en-US" sz="2100" u="none" strike="noStrike" spc="21">
              <a:solidFill>
                <a:srgbClr val="575757"/>
              </a:solidFill>
              <a:latin typeface="Montserrat"/>
              <a:ea typeface="Montserrat"/>
              <a:cs typeface="Montserrat"/>
            </a:endParaRPr>
          </a:p>
          <a:p>
            <a:pPr marL="453390" lvl="1" indent="-226695" algn="just">
              <a:lnSpc>
                <a:spcPts val="3192"/>
              </a:lnSpc>
              <a:spcBef>
                <a:spcPct val="0"/>
              </a:spcBef>
              <a:buFont typeface="Arial"/>
              <a:buChar char="•"/>
            </a:pPr>
            <a:r>
              <a:rPr lang="en-US" sz="2100" b="1" u="none" strike="noStrike" spc="21" dirty="0" err="1">
                <a:solidFill>
                  <a:srgbClr val="575757"/>
                </a:solidFill>
                <a:latin typeface="Montserrat Bold"/>
                <a:ea typeface="Montserrat Bold"/>
                <a:cs typeface="Montserrat Bold"/>
                <a:sym typeface="Montserrat Bold"/>
              </a:rPr>
              <a:t>Practise</a:t>
            </a:r>
            <a:r>
              <a:rPr lang="en-US" sz="2100" b="1" u="none" strike="noStrike" spc="21" dirty="0">
                <a:solidFill>
                  <a:srgbClr val="575757"/>
                </a:solidFill>
                <a:latin typeface="Montserrat Bold"/>
                <a:ea typeface="Montserrat Bold"/>
                <a:cs typeface="Montserrat Bold"/>
                <a:sym typeface="Montserrat Bold"/>
              </a:rPr>
              <a:t> transferable skills </a:t>
            </a:r>
            <a:r>
              <a:rPr lang="en-US" sz="2100" u="none" strike="noStrike" spc="21" dirty="0">
                <a:solidFill>
                  <a:srgbClr val="575757"/>
                </a:solidFill>
                <a:latin typeface="Montserrat"/>
                <a:ea typeface="Montserrat"/>
                <a:cs typeface="Montserrat"/>
                <a:sym typeface="Montserrat"/>
              </a:rPr>
              <a:t>– improve public speaking, teamwork, and goal setting through mentorship and group presentation.</a:t>
            </a:r>
            <a:endParaRPr lang="en-US" sz="2100" u="none" strike="noStrike" spc="21" dirty="0">
              <a:solidFill>
                <a:srgbClr val="575757"/>
              </a:solidFill>
              <a:latin typeface="Montserrat"/>
              <a:ea typeface="Montserrat"/>
              <a:cs typeface="Montserrat"/>
            </a:endParaRPr>
          </a:p>
          <a:p>
            <a:pPr marL="453390" lvl="1" indent="-226695" algn="just">
              <a:lnSpc>
                <a:spcPts val="3192"/>
              </a:lnSpc>
              <a:spcBef>
                <a:spcPct val="0"/>
              </a:spcBef>
              <a:buFont typeface="Arial"/>
              <a:buChar char="•"/>
            </a:pPr>
            <a:r>
              <a:rPr lang="en-US" sz="2100" b="1" u="none" strike="noStrike" spc="21">
                <a:solidFill>
                  <a:srgbClr val="575757"/>
                </a:solidFill>
                <a:latin typeface="Montserrat Bold"/>
                <a:ea typeface="Montserrat Bold"/>
                <a:cs typeface="Montserrat Bold"/>
                <a:sym typeface="Montserrat Bold"/>
              </a:rPr>
              <a:t>Meet inspiring role models </a:t>
            </a:r>
            <a:r>
              <a:rPr lang="en-US" sz="2100" u="none" strike="noStrike" spc="21">
                <a:solidFill>
                  <a:srgbClr val="575757"/>
                </a:solidFill>
                <a:latin typeface="Montserrat"/>
                <a:ea typeface="Montserrat"/>
                <a:cs typeface="Montserrat"/>
                <a:sym typeface="Montserrat"/>
              </a:rPr>
              <a:t>–</a:t>
            </a:r>
            <a:r>
              <a:rPr lang="en-US" sz="2100" b="1" u="none" strike="noStrike" spc="21" dirty="0">
                <a:solidFill>
                  <a:srgbClr val="575757"/>
                </a:solidFill>
                <a:latin typeface="Montserrat Bold"/>
                <a:ea typeface="Montserrat Bold"/>
                <a:cs typeface="Montserrat Bold"/>
                <a:sym typeface="Montserrat Bold"/>
              </a:rPr>
              <a:t> </a:t>
            </a:r>
            <a:r>
              <a:rPr lang="en-US" sz="2100" u="none" strike="noStrike" spc="21">
                <a:solidFill>
                  <a:srgbClr val="575757"/>
                </a:solidFill>
                <a:latin typeface="Montserrat"/>
                <a:ea typeface="Montserrat"/>
                <a:cs typeface="Montserrat"/>
                <a:sym typeface="Montserrat"/>
              </a:rPr>
              <a:t>connect with</a:t>
            </a:r>
            <a:r>
              <a:rPr lang="en-US" sz="2100" spc="21">
                <a:solidFill>
                  <a:srgbClr val="575757"/>
                </a:solidFill>
                <a:latin typeface="Montserrat"/>
                <a:ea typeface="Montserrat"/>
                <a:cs typeface="Montserrat"/>
                <a:sym typeface="Montserrat"/>
              </a:rPr>
              <a:t> women</a:t>
            </a:r>
            <a:r>
              <a:rPr lang="en-US" sz="2100" u="none" strike="noStrike" spc="21">
                <a:solidFill>
                  <a:srgbClr val="575757"/>
                </a:solidFill>
                <a:latin typeface="Montserrat"/>
                <a:ea typeface="Montserrat"/>
                <a:cs typeface="Montserrat"/>
                <a:sym typeface="Montserrat"/>
              </a:rPr>
              <a:t> leaders from a variety of backgrounds and hear their stories.</a:t>
            </a:r>
            <a:endParaRPr lang="en-US" sz="2100" u="none" strike="noStrike" spc="21">
              <a:solidFill>
                <a:srgbClr val="575757"/>
              </a:solidFill>
              <a:latin typeface="Montserrat"/>
              <a:ea typeface="Montserrat"/>
              <a:cs typeface="Montserrat"/>
            </a:endParaRPr>
          </a:p>
          <a:p>
            <a:pPr marL="453390" lvl="1" indent="-226695" algn="just">
              <a:lnSpc>
                <a:spcPts val="3192"/>
              </a:lnSpc>
              <a:spcBef>
                <a:spcPct val="0"/>
              </a:spcBef>
              <a:buFont typeface="Arial"/>
              <a:buChar char="•"/>
            </a:pPr>
            <a:r>
              <a:rPr lang="en-US" sz="2100" b="1" u="none" strike="noStrike" spc="21" dirty="0">
                <a:solidFill>
                  <a:srgbClr val="575757"/>
                </a:solidFill>
                <a:latin typeface="Montserrat Bold"/>
                <a:ea typeface="Montserrat Bold"/>
                <a:cs typeface="Montserrat Bold"/>
                <a:sym typeface="Montserrat Bold"/>
              </a:rPr>
              <a:t>Work in international teams </a:t>
            </a:r>
            <a:r>
              <a:rPr lang="en-US" sz="2100" u="none" strike="noStrike" spc="21" dirty="0">
                <a:solidFill>
                  <a:srgbClr val="575757"/>
                </a:solidFill>
                <a:latin typeface="Montserrat"/>
                <a:ea typeface="Montserrat"/>
                <a:cs typeface="Montserrat"/>
                <a:sym typeface="Montserrat"/>
              </a:rPr>
              <a:t>– share ideas, learn from different cultures, and broaden your horizons.</a:t>
            </a:r>
            <a:endParaRPr lang="en-US" sz="2100" u="none" strike="noStrike" spc="21" dirty="0">
              <a:solidFill>
                <a:srgbClr val="575757"/>
              </a:solidFill>
              <a:latin typeface="Montserrat"/>
              <a:ea typeface="Montserrat"/>
              <a:cs typeface="Montserrat"/>
            </a:endParaRPr>
          </a:p>
          <a:p>
            <a:pPr marL="453390" lvl="1" indent="-226695" algn="just">
              <a:lnSpc>
                <a:spcPts val="3192"/>
              </a:lnSpc>
              <a:spcBef>
                <a:spcPct val="0"/>
              </a:spcBef>
              <a:buFont typeface="Arial"/>
              <a:buChar char="•"/>
            </a:pPr>
            <a:r>
              <a:rPr lang="en-US" sz="2100" b="1" u="none" strike="noStrike" spc="21">
                <a:solidFill>
                  <a:srgbClr val="575757"/>
                </a:solidFill>
                <a:latin typeface="Montserrat Bold"/>
                <a:ea typeface="Montserrat Bold"/>
                <a:cs typeface="Montserrat Bold"/>
                <a:sym typeface="Montserrat Bold"/>
              </a:rPr>
              <a:t>Make meaningful connections </a:t>
            </a:r>
            <a:r>
              <a:rPr lang="en-US" sz="2100" u="none" strike="noStrike" spc="21">
                <a:solidFill>
                  <a:srgbClr val="575757"/>
                </a:solidFill>
                <a:latin typeface="Montserrat"/>
                <a:ea typeface="Montserrat"/>
                <a:cs typeface="Montserrat"/>
                <a:sym typeface="Montserrat"/>
              </a:rPr>
              <a:t>– build friendships and networks that last beyond the summit.</a:t>
            </a:r>
            <a:endParaRPr lang="en-US" sz="2100" u="none" strike="noStrike" spc="21">
              <a:solidFill>
                <a:srgbClr val="575757"/>
              </a:solidFill>
              <a:latin typeface="Montserrat"/>
              <a:ea typeface="Montserrat"/>
              <a:cs typeface="Montserrat"/>
            </a:endParaRPr>
          </a:p>
          <a:p>
            <a:pPr marL="453390" lvl="1" indent="-226695" algn="just">
              <a:lnSpc>
                <a:spcPts val="3192"/>
              </a:lnSpc>
              <a:spcBef>
                <a:spcPct val="0"/>
              </a:spcBef>
              <a:buFont typeface="Arial"/>
              <a:buChar char="•"/>
            </a:pPr>
            <a:r>
              <a:rPr lang="en-US" sz="2100" b="1" u="none" strike="noStrike" spc="21">
                <a:solidFill>
                  <a:srgbClr val="575757"/>
                </a:solidFill>
                <a:latin typeface="Montserrat Bold"/>
                <a:ea typeface="Montserrat Bold"/>
                <a:cs typeface="Montserrat Bold"/>
                <a:sym typeface="Montserrat Bold"/>
              </a:rPr>
              <a:t>Certificate</a:t>
            </a:r>
            <a:r>
              <a:rPr lang="en-US" sz="2100" u="none" strike="noStrike" spc="21">
                <a:solidFill>
                  <a:srgbClr val="575757"/>
                </a:solidFill>
                <a:latin typeface="Montserrat"/>
                <a:ea typeface="Montserrat"/>
                <a:cs typeface="Montserrat"/>
                <a:sym typeface="Montserrat"/>
              </a:rPr>
              <a:t> - Each girl receives a certificate.</a:t>
            </a:r>
            <a:endParaRPr lang="en-US" sz="2100" u="none" strike="noStrike" spc="21">
              <a:solidFill>
                <a:srgbClr val="575757"/>
              </a:solidFill>
              <a:latin typeface="Montserrat"/>
              <a:ea typeface="Montserrat"/>
              <a:cs typeface="Montserrat"/>
            </a:endParaRPr>
          </a:p>
          <a:p>
            <a:pPr algn="just">
              <a:lnSpc>
                <a:spcPts val="3192"/>
              </a:lnSpc>
              <a:spcBef>
                <a:spcPct val="0"/>
              </a:spcBef>
            </a:pPr>
            <a:endParaRPr lang="en-US" sz="2100" u="none" strike="noStrike" spc="21">
              <a:solidFill>
                <a:srgbClr val="575757"/>
              </a:solidFill>
              <a:latin typeface="Montserrat"/>
              <a:ea typeface="Montserrat"/>
              <a:cs typeface="Montserrat"/>
              <a:sym typeface="Montserrat"/>
            </a:endParaRPr>
          </a:p>
        </p:txBody>
      </p:sp>
      <p:sp>
        <p:nvSpPr>
          <p:cNvPr id="9" name="Freeform 9"/>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3"/>
            <a:stretch>
              <a:fillRect l="-31535" t="-58005" r="-31817" b="-43903"/>
            </a:stretch>
          </a:blipFill>
        </p:spPr>
        <p:txBody>
          <a:bodyPr/>
          <a:lstStyle/>
          <a:p>
            <a:endParaRPr lang="en-GB"/>
          </a:p>
        </p:txBody>
      </p:sp>
      <p:sp>
        <p:nvSpPr>
          <p:cNvPr id="10" name="Freeform 10"/>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1" name="Freeform 11"/>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7"/>
            <a:stretch>
              <a:fillRect/>
            </a:stretch>
          </a:blipFill>
        </p:spPr>
        <p:txBody>
          <a:bodyPr/>
          <a:lstStyle/>
          <a:p>
            <a:endParaRPr lang="en-GB"/>
          </a:p>
        </p:txBody>
      </p:sp>
      <p:sp>
        <p:nvSpPr>
          <p:cNvPr id="12" name="Freeform 12"/>
          <p:cNvSpPr/>
          <p:nvPr/>
        </p:nvSpPr>
        <p:spPr>
          <a:xfrm>
            <a:off x="6371201" y="5816347"/>
            <a:ext cx="5258216" cy="3499103"/>
          </a:xfrm>
          <a:custGeom>
            <a:avLst/>
            <a:gdLst/>
            <a:ahLst/>
            <a:cxnLst/>
            <a:rect l="l" t="t" r="r" b="b"/>
            <a:pathLst>
              <a:path w="5258216" h="3499103">
                <a:moveTo>
                  <a:pt x="0" y="0"/>
                </a:moveTo>
                <a:lnTo>
                  <a:pt x="5258215" y="0"/>
                </a:lnTo>
                <a:lnTo>
                  <a:pt x="5258215" y="3499103"/>
                </a:lnTo>
                <a:lnTo>
                  <a:pt x="0" y="3499103"/>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6"/>
                </a:ext>
              </a:extLst>
            </a:blip>
            <a:stretch>
              <a:fillRect/>
            </a:stretch>
          </a:blipFill>
        </p:spPr>
        <p:txBody>
          <a:bodyPr/>
          <a:lstStyle/>
          <a:p>
            <a:endParaRPr lang="en-GB"/>
          </a:p>
        </p:txBody>
      </p:sp>
      <p:sp>
        <p:nvSpPr>
          <p:cNvPr id="7" name="Freeform 7"/>
          <p:cNvSpPr/>
          <p:nvPr/>
        </p:nvSpPr>
        <p:spPr>
          <a:xfrm>
            <a:off x="487892" y="3363491"/>
            <a:ext cx="7878305" cy="4077023"/>
          </a:xfrm>
          <a:custGeom>
            <a:avLst/>
            <a:gdLst/>
            <a:ahLst/>
            <a:cxnLst/>
            <a:rect l="l" t="t" r="r" b="b"/>
            <a:pathLst>
              <a:path w="7878305" h="4077023">
                <a:moveTo>
                  <a:pt x="0" y="0"/>
                </a:moveTo>
                <a:lnTo>
                  <a:pt x="7878305" y="0"/>
                </a:lnTo>
                <a:lnTo>
                  <a:pt x="7878305" y="4077023"/>
                </a:lnTo>
                <a:lnTo>
                  <a:pt x="0" y="4077023"/>
                </a:lnTo>
                <a:lnTo>
                  <a:pt x="0" y="0"/>
                </a:lnTo>
                <a:close/>
              </a:path>
            </a:pathLst>
          </a:custGeom>
          <a:blipFill>
            <a:blip r:embed="rId7"/>
            <a:stretch>
              <a:fillRect/>
            </a:stretch>
          </a:blipFill>
        </p:spPr>
        <p:txBody>
          <a:bodyPr/>
          <a:lstStyle/>
          <a:p>
            <a:endParaRPr lang="en-GB"/>
          </a:p>
        </p:txBody>
      </p:sp>
      <p:sp>
        <p:nvSpPr>
          <p:cNvPr id="8" name="TextBox 8"/>
          <p:cNvSpPr txBox="1"/>
          <p:nvPr/>
        </p:nvSpPr>
        <p:spPr>
          <a:xfrm>
            <a:off x="3193987"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GIRLS' FEEDBACK</a:t>
            </a:r>
          </a:p>
        </p:txBody>
      </p:sp>
      <p:sp>
        <p:nvSpPr>
          <p:cNvPr id="9" name="TextBox 9"/>
          <p:cNvSpPr txBox="1"/>
          <p:nvPr/>
        </p:nvSpPr>
        <p:spPr>
          <a:xfrm>
            <a:off x="8366197" y="1952429"/>
            <a:ext cx="9091432" cy="6841997"/>
          </a:xfrm>
          <a:prstGeom prst="rect">
            <a:avLst/>
          </a:prstGeom>
        </p:spPr>
        <p:txBody>
          <a:bodyPr lIns="0" tIns="0" rIns="0" bIns="0" rtlCol="0" anchor="t">
            <a:spAutoFit/>
          </a:bodyPr>
          <a:lstStyle/>
          <a:p>
            <a:pPr algn="just">
              <a:lnSpc>
                <a:spcPts val="2736"/>
              </a:lnSpc>
              <a:spcBef>
                <a:spcPct val="0"/>
              </a:spcBef>
            </a:pPr>
            <a:r>
              <a:rPr lang="en-US" sz="1800" u="none" strike="noStrike" spc="18">
                <a:solidFill>
                  <a:srgbClr val="575757"/>
                </a:solidFill>
                <a:latin typeface="Montserrat"/>
                <a:ea typeface="Montserrat"/>
                <a:cs typeface="Montserrat"/>
                <a:sym typeface="Montserrat"/>
              </a:rPr>
              <a:t>“It has given me more confidence into finding a field to go into, and I feel like it has opened up more career opportunities I may not have considered earlier such as the culture and media industry. I have also learnt skills of leadership and organising a team, as well as understanding and empathy when working in multicultural groups.” 2024</a:t>
            </a:r>
          </a:p>
          <a:p>
            <a:pPr algn="just">
              <a:lnSpc>
                <a:spcPts val="2736"/>
              </a:lnSpc>
              <a:spcBef>
                <a:spcPct val="0"/>
              </a:spcBef>
            </a:pPr>
            <a:endParaRPr lang="en-US" sz="1800" u="none" strike="noStrike" spc="18">
              <a:solidFill>
                <a:srgbClr val="575757"/>
              </a:solidFill>
              <a:latin typeface="Montserrat"/>
              <a:ea typeface="Montserrat"/>
              <a:cs typeface="Montserrat"/>
              <a:sym typeface="Montserrat"/>
            </a:endParaRPr>
          </a:p>
          <a:p>
            <a:pPr algn="just">
              <a:lnSpc>
                <a:spcPts val="2736"/>
              </a:lnSpc>
              <a:spcBef>
                <a:spcPct val="0"/>
              </a:spcBef>
            </a:pPr>
            <a:r>
              <a:rPr lang="en-US" sz="1800" u="none" strike="noStrike" spc="18">
                <a:solidFill>
                  <a:srgbClr val="575757"/>
                </a:solidFill>
                <a:latin typeface="Montserrat"/>
                <a:ea typeface="Montserrat"/>
                <a:cs typeface="Montserrat"/>
                <a:sym typeface="Montserrat"/>
              </a:rPr>
              <a:t>“The You WIL summit has helped me realize even ordinary people can become these inspirational leaders as long as I put myself out there. This has increased my confidence to make a name for myself by beginning from just finding where I can add value.” 2024</a:t>
            </a:r>
          </a:p>
          <a:p>
            <a:pPr algn="just">
              <a:lnSpc>
                <a:spcPts val="2736"/>
              </a:lnSpc>
              <a:spcBef>
                <a:spcPct val="0"/>
              </a:spcBef>
            </a:pPr>
            <a:endParaRPr lang="en-US" sz="1800" u="none" strike="noStrike" spc="18">
              <a:solidFill>
                <a:srgbClr val="575757"/>
              </a:solidFill>
              <a:latin typeface="Montserrat"/>
              <a:ea typeface="Montserrat"/>
              <a:cs typeface="Montserrat"/>
              <a:sym typeface="Montserrat"/>
            </a:endParaRPr>
          </a:p>
          <a:p>
            <a:pPr algn="just">
              <a:lnSpc>
                <a:spcPts val="2736"/>
              </a:lnSpc>
              <a:spcBef>
                <a:spcPct val="0"/>
              </a:spcBef>
            </a:pPr>
            <a:r>
              <a:rPr lang="en-US" sz="1800" u="none" strike="noStrike" spc="18">
                <a:solidFill>
                  <a:srgbClr val="575757"/>
                </a:solidFill>
                <a:latin typeface="Montserrat"/>
                <a:ea typeface="Montserrat"/>
                <a:cs typeface="Montserrat"/>
                <a:sym typeface="Montserrat"/>
              </a:rPr>
              <a:t>“The Summit has given me more clarity on what it would be like in each field of work, but it has also empowered me to follow my dreams so I can inspire young girls one day.” 2025</a:t>
            </a:r>
          </a:p>
          <a:p>
            <a:pPr algn="just">
              <a:lnSpc>
                <a:spcPts val="2736"/>
              </a:lnSpc>
              <a:spcBef>
                <a:spcPct val="0"/>
              </a:spcBef>
            </a:pPr>
            <a:endParaRPr lang="en-US" sz="1800" u="none" strike="noStrike" spc="18">
              <a:solidFill>
                <a:srgbClr val="575757"/>
              </a:solidFill>
              <a:latin typeface="Montserrat"/>
              <a:ea typeface="Montserrat"/>
              <a:cs typeface="Montserrat"/>
              <a:sym typeface="Montserrat"/>
            </a:endParaRPr>
          </a:p>
          <a:p>
            <a:pPr algn="just">
              <a:lnSpc>
                <a:spcPts val="2736"/>
              </a:lnSpc>
              <a:spcBef>
                <a:spcPct val="0"/>
              </a:spcBef>
            </a:pPr>
            <a:r>
              <a:rPr lang="en-US" sz="1800" u="none" strike="noStrike" spc="18">
                <a:solidFill>
                  <a:srgbClr val="575757"/>
                </a:solidFill>
                <a:latin typeface="Montserrat"/>
                <a:ea typeface="Montserrat"/>
                <a:cs typeface="Montserrat"/>
                <a:sym typeface="Montserrat"/>
              </a:rPr>
              <a:t>“During this week, several key messages from the speakers really stood out to me. First, the idea that every voice matters, regardless of age or background truly resonated. Sometimes I wondered if, as a young woman, I could actually make a difference, but hearing their stories showed me that even small actions can spark big changes.” 2025 </a:t>
            </a:r>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grpSp>
        <p:nvGrpSpPr>
          <p:cNvPr id="7" name="Group 7"/>
          <p:cNvGrpSpPr>
            <a:grpSpLocks noChangeAspect="1"/>
          </p:cNvGrpSpPr>
          <p:nvPr/>
        </p:nvGrpSpPr>
        <p:grpSpPr>
          <a:xfrm>
            <a:off x="12114757" y="3036714"/>
            <a:ext cx="5197716" cy="5197695"/>
            <a:chOff x="0" y="0"/>
            <a:chExt cx="6350000" cy="6349975"/>
          </a:xfrm>
        </p:grpSpPr>
        <p:sp>
          <p:nvSpPr>
            <p:cNvPr id="8" name="Freeform 8"/>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t="-5459" b="-5459"/>
              </a:stretch>
            </a:blipFill>
          </p:spPr>
          <p:txBody>
            <a:bodyPr/>
            <a:lstStyle/>
            <a:p>
              <a:endParaRPr lang="en-GB"/>
            </a:p>
          </p:txBody>
        </p:sp>
      </p:grpSp>
      <p:sp>
        <p:nvSpPr>
          <p:cNvPr id="9" name="TextBox 9"/>
          <p:cNvSpPr txBox="1"/>
          <p:nvPr/>
        </p:nvSpPr>
        <p:spPr>
          <a:xfrm>
            <a:off x="1028700" y="3187751"/>
            <a:ext cx="11025113" cy="5594032"/>
          </a:xfrm>
          <a:prstGeom prst="rect">
            <a:avLst/>
          </a:prstGeom>
        </p:spPr>
        <p:txBody>
          <a:bodyPr lIns="0" tIns="0" rIns="0" bIns="0" rtlCol="0" anchor="t">
            <a:spAutoFit/>
          </a:bodyPr>
          <a:lstStyle/>
          <a:p>
            <a:pPr algn="just">
              <a:lnSpc>
                <a:spcPts val="4440"/>
              </a:lnSpc>
            </a:pPr>
            <a:r>
              <a:rPr lang="en-US" sz="2921" b="1" spc="29">
                <a:solidFill>
                  <a:srgbClr val="575757"/>
                </a:solidFill>
                <a:latin typeface="Montserrat Bold"/>
                <a:ea typeface="Montserrat Bold"/>
                <a:cs typeface="Montserrat Bold"/>
                <a:sym typeface="Montserrat Bold"/>
              </a:rPr>
              <a:t>Heather Law </a:t>
            </a:r>
          </a:p>
          <a:p>
            <a:pPr algn="just">
              <a:lnSpc>
                <a:spcPts val="4440"/>
              </a:lnSpc>
            </a:pPr>
            <a:r>
              <a:rPr lang="en-US" sz="2921" b="1" spc="29">
                <a:solidFill>
                  <a:srgbClr val="575757"/>
                </a:solidFill>
                <a:latin typeface="Montserrat Bold"/>
                <a:ea typeface="Montserrat Bold"/>
                <a:cs typeface="Montserrat Bold"/>
                <a:sym typeface="Montserrat Bold"/>
              </a:rPr>
              <a:t>International Affairs Manager</a:t>
            </a:r>
          </a:p>
          <a:p>
            <a:pPr algn="just">
              <a:lnSpc>
                <a:spcPts val="4440"/>
              </a:lnSpc>
            </a:pPr>
            <a:r>
              <a:rPr lang="en-US" sz="2921" b="1" spc="29">
                <a:solidFill>
                  <a:srgbClr val="575757"/>
                </a:solidFill>
                <a:latin typeface="Montserrat Bold"/>
                <a:ea typeface="Montserrat Bold"/>
                <a:cs typeface="Montserrat Bold"/>
                <a:sym typeface="Montserrat Bold"/>
              </a:rPr>
              <a:t>Birmingham City Council </a:t>
            </a:r>
          </a:p>
          <a:p>
            <a:pPr algn="just">
              <a:lnSpc>
                <a:spcPts val="4440"/>
              </a:lnSpc>
            </a:pPr>
            <a:endParaRPr lang="en-US" sz="2921" b="1" spc="29">
              <a:solidFill>
                <a:srgbClr val="575757"/>
              </a:solidFill>
              <a:latin typeface="Montserrat Bold"/>
              <a:ea typeface="Montserrat Bold"/>
              <a:cs typeface="Montserrat Bold"/>
              <a:sym typeface="Montserrat Bold"/>
            </a:endParaRPr>
          </a:p>
          <a:p>
            <a:pPr marL="630756" lvl="1" indent="-315378" algn="just">
              <a:lnSpc>
                <a:spcPts val="4440"/>
              </a:lnSpc>
              <a:buFont typeface="Arial"/>
              <a:buChar char="•"/>
            </a:pPr>
            <a:r>
              <a:rPr lang="en-US" sz="2921" b="1" spc="29">
                <a:solidFill>
                  <a:srgbClr val="575757"/>
                </a:solidFill>
                <a:latin typeface="Montserrat Medium"/>
                <a:ea typeface="Montserrat Medium"/>
                <a:cs typeface="Montserrat Medium"/>
                <a:sym typeface="Montserrat Medium"/>
              </a:rPr>
              <a:t>Overseeing the city's 10 partner city relationships</a:t>
            </a:r>
          </a:p>
          <a:p>
            <a:pPr marL="630555" lvl="1" indent="-314960" algn="just">
              <a:lnSpc>
                <a:spcPts val="4440"/>
              </a:lnSpc>
              <a:buFont typeface="Arial"/>
              <a:buChar char="•"/>
            </a:pPr>
            <a:r>
              <a:rPr lang="en-US" sz="2921" b="1" spc="29">
                <a:solidFill>
                  <a:srgbClr val="575757"/>
                </a:solidFill>
                <a:latin typeface="Montserrat Medium"/>
                <a:ea typeface="Montserrat Medium"/>
                <a:cs typeface="Montserrat Medium"/>
                <a:sym typeface="Montserrat Medium"/>
              </a:rPr>
              <a:t>Managing several EU and domestically funded projects</a:t>
            </a:r>
            <a:endParaRPr lang="en-US" sz="2921" b="1" spc="29">
              <a:solidFill>
                <a:srgbClr val="575757"/>
              </a:solidFill>
              <a:latin typeface="Montserrat Medium"/>
              <a:ea typeface="Montserrat Medium"/>
              <a:cs typeface="Montserrat Medium"/>
            </a:endParaRPr>
          </a:p>
          <a:p>
            <a:pPr marL="630756" lvl="1" indent="-315378" algn="just">
              <a:lnSpc>
                <a:spcPts val="4440"/>
              </a:lnSpc>
              <a:buFont typeface="Arial"/>
              <a:buChar char="•"/>
            </a:pPr>
            <a:r>
              <a:rPr lang="en-US" sz="2921" b="1" spc="29">
                <a:solidFill>
                  <a:srgbClr val="575757"/>
                </a:solidFill>
                <a:latin typeface="Montserrat Medium"/>
                <a:ea typeface="Montserrat Medium"/>
                <a:cs typeface="Montserrat Medium"/>
                <a:sym typeface="Montserrat Medium"/>
              </a:rPr>
              <a:t>Bidding for Horizon Europe Projects</a:t>
            </a:r>
          </a:p>
          <a:p>
            <a:pPr marL="630756" lvl="1" indent="-315378" algn="just">
              <a:lnSpc>
                <a:spcPts val="4440"/>
              </a:lnSpc>
              <a:buFont typeface="Arial"/>
              <a:buChar char="•"/>
            </a:pPr>
            <a:r>
              <a:rPr lang="en-US" sz="2921" b="1" spc="29">
                <a:solidFill>
                  <a:srgbClr val="575757"/>
                </a:solidFill>
                <a:latin typeface="Montserrat Medium"/>
                <a:ea typeface="Montserrat Medium"/>
                <a:cs typeface="Montserrat Medium"/>
                <a:sym typeface="Montserrat Medium"/>
              </a:rPr>
              <a:t>Delivering You WIL – Young Women Into Leadership</a:t>
            </a:r>
          </a:p>
          <a:p>
            <a:pPr algn="just">
              <a:lnSpc>
                <a:spcPts val="4440"/>
              </a:lnSpc>
            </a:pPr>
            <a:endParaRPr lang="en-US" sz="2921" b="1" spc="29">
              <a:solidFill>
                <a:srgbClr val="575757"/>
              </a:solidFill>
              <a:latin typeface="Montserrat Medium"/>
              <a:ea typeface="Montserrat Medium"/>
              <a:cs typeface="Montserrat Medium"/>
              <a:sym typeface="Montserrat Medium"/>
            </a:endParaRPr>
          </a:p>
        </p:txBody>
      </p:sp>
      <p:sp>
        <p:nvSpPr>
          <p:cNvPr id="10" name="TextBox 10"/>
          <p:cNvSpPr txBox="1"/>
          <p:nvPr/>
        </p:nvSpPr>
        <p:spPr>
          <a:xfrm>
            <a:off x="3808628" y="1159383"/>
            <a:ext cx="13222344"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PROJECT LEAD</a:t>
            </a:r>
          </a:p>
        </p:txBody>
      </p:sp>
      <p:sp>
        <p:nvSpPr>
          <p:cNvPr id="11" name="Freeform 11"/>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2" name="Freeform 12"/>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3" name="Freeform 13"/>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6" name="TextBox 6"/>
          <p:cNvSpPr txBox="1"/>
          <p:nvPr/>
        </p:nvSpPr>
        <p:spPr>
          <a:xfrm>
            <a:off x="2710112" y="942975"/>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PREVIOUS HANDBOOK</a:t>
            </a:r>
          </a:p>
        </p:txBody>
      </p:sp>
      <p:sp>
        <p:nvSpPr>
          <p:cNvPr id="7" name="TextBox 7"/>
          <p:cNvSpPr txBox="1"/>
          <p:nvPr/>
        </p:nvSpPr>
        <p:spPr>
          <a:xfrm>
            <a:off x="1028700" y="3251001"/>
            <a:ext cx="17054422" cy="2301766"/>
          </a:xfrm>
          <a:prstGeom prst="rect">
            <a:avLst/>
          </a:prstGeom>
        </p:spPr>
        <p:txBody>
          <a:bodyPr lIns="0" tIns="0" rIns="0" bIns="0" rtlCol="0" anchor="t">
            <a:spAutoFit/>
          </a:bodyPr>
          <a:lstStyle/>
          <a:p>
            <a:pPr marL="0" lvl="0" indent="0" algn="just">
              <a:lnSpc>
                <a:spcPts val="3685"/>
              </a:lnSpc>
              <a:spcBef>
                <a:spcPct val="0"/>
              </a:spcBef>
            </a:pPr>
            <a:r>
              <a:rPr lang="en-US" sz="2424" u="sng" strike="noStrike" spc="24">
                <a:solidFill>
                  <a:srgbClr val="575757"/>
                </a:solidFill>
                <a:latin typeface="Montserrat"/>
                <a:ea typeface="Montserrat"/>
                <a:cs typeface="Montserrat"/>
                <a:sym typeface="Montserrat"/>
                <a:hlinkClick r:id="rId6" tooltip="https://drive.google.com/file/d/1QbcZAw1UPS8VOVeUXP9MzeydmcEs7Chf/view"/>
              </a:rPr>
              <a:t>2025 Summit Handbook​</a:t>
            </a:r>
          </a:p>
          <a:p>
            <a:pPr marL="0" lvl="0" indent="0" algn="just">
              <a:lnSpc>
                <a:spcPts val="3685"/>
              </a:lnSpc>
              <a:spcBef>
                <a:spcPct val="0"/>
              </a:spcBef>
            </a:pPr>
            <a:r>
              <a:rPr lang="en-US" sz="2424" u="sng" strike="noStrike" spc="24">
                <a:solidFill>
                  <a:srgbClr val="575757"/>
                </a:solidFill>
                <a:latin typeface="Montserrat"/>
                <a:ea typeface="Montserrat"/>
                <a:cs typeface="Montserrat"/>
                <a:sym typeface="Montserrat"/>
                <a:hlinkClick r:id="rId7" tooltip="https://drive.google.com/file/d/1yDfWdCv2EIbbBJoLsMumwHFBqcE0Jmik/view"/>
              </a:rPr>
              <a:t>2024 Summit Handbook</a:t>
            </a:r>
            <a:r>
              <a:rPr lang="en-US" sz="2424" u="none" strike="noStrike" spc="24">
                <a:solidFill>
                  <a:srgbClr val="575757"/>
                </a:solidFill>
                <a:latin typeface="Montserrat"/>
                <a:ea typeface="Montserrat"/>
                <a:cs typeface="Montserrat"/>
                <a:sym typeface="Montserrat"/>
              </a:rPr>
              <a:t>​</a:t>
            </a:r>
          </a:p>
          <a:p>
            <a:pPr marL="0" lvl="0" indent="0" algn="just">
              <a:lnSpc>
                <a:spcPts val="3685"/>
              </a:lnSpc>
              <a:spcBef>
                <a:spcPct val="0"/>
              </a:spcBef>
            </a:pPr>
            <a:r>
              <a:rPr lang="en-US" sz="2424" u="sng" strike="noStrike" spc="24">
                <a:solidFill>
                  <a:srgbClr val="575757"/>
                </a:solidFill>
                <a:latin typeface="Montserrat"/>
                <a:ea typeface="Montserrat"/>
                <a:cs typeface="Montserrat"/>
                <a:sym typeface="Montserrat"/>
                <a:hlinkClick r:id="rId8" tooltip="https://drive.google.com/file/d/10yR7k9cMuaxzegWgtZ31_O7K84iiySpk/view"/>
              </a:rPr>
              <a:t>2023 Summit Handbook​</a:t>
            </a:r>
          </a:p>
          <a:p>
            <a:pPr marL="0" lvl="0" indent="0" algn="just">
              <a:lnSpc>
                <a:spcPts val="3685"/>
              </a:lnSpc>
              <a:spcBef>
                <a:spcPct val="0"/>
              </a:spcBef>
            </a:pPr>
            <a:r>
              <a:rPr lang="en-US" sz="2424" u="sng" strike="noStrike" spc="24">
                <a:solidFill>
                  <a:srgbClr val="575757"/>
                </a:solidFill>
                <a:latin typeface="Montserrat"/>
                <a:ea typeface="Montserrat"/>
                <a:cs typeface="Montserrat"/>
                <a:sym typeface="Montserrat"/>
                <a:hlinkClick r:id="rId9" tooltip="https://drive.google.com/file/d/1Ty5mHSMK_kxk_y7tBLLr4D7tfMorl7fs/view"/>
              </a:rPr>
              <a:t>2022 Summit Handbook</a:t>
            </a:r>
          </a:p>
          <a:p>
            <a:pPr marL="0" lvl="0" indent="0" algn="just">
              <a:lnSpc>
                <a:spcPts val="3685"/>
              </a:lnSpc>
              <a:spcBef>
                <a:spcPct val="0"/>
              </a:spcBef>
            </a:pPr>
            <a:endParaRPr lang="en-US" sz="2424" u="sng" strike="noStrike" spc="24">
              <a:solidFill>
                <a:srgbClr val="575757"/>
              </a:solidFill>
              <a:latin typeface="Montserrat"/>
              <a:ea typeface="Montserrat"/>
              <a:cs typeface="Montserrat"/>
              <a:sym typeface="Montserrat"/>
              <a:hlinkClick r:id="rId9" tooltip="https://drive.google.com/file/d/1Ty5mHSMK_kxk_y7tBLLr4D7tfMorl7fs/view"/>
            </a:endParaRPr>
          </a:p>
        </p:txBody>
      </p:sp>
      <p:sp>
        <p:nvSpPr>
          <p:cNvPr id="8" name="Freeform 8"/>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9" name="Freeform 9"/>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10"/>
                </a:ext>
              </a:extLst>
            </a:blip>
            <a:stretch>
              <a:fillRect/>
            </a:stretch>
          </a:blipFill>
        </p:spPr>
        <p:txBody>
          <a:bodyPr/>
          <a:lstStyle/>
          <a:p>
            <a:endParaRPr lang="en-GB"/>
          </a:p>
        </p:txBody>
      </p:sp>
      <p:sp>
        <p:nvSpPr>
          <p:cNvPr id="10" name="Freeform 10"/>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11"/>
            <a:stretch>
              <a:fillRect/>
            </a:stretch>
          </a:blipFill>
        </p:spPr>
        <p:txBody>
          <a:bodyPr/>
          <a:lstStyle/>
          <a:p>
            <a:endParaRPr lang="en-GB"/>
          </a:p>
        </p:txBody>
      </p:sp>
      <p:sp>
        <p:nvSpPr>
          <p:cNvPr id="11" name="Freeform 11"/>
          <p:cNvSpPr/>
          <p:nvPr/>
        </p:nvSpPr>
        <p:spPr>
          <a:xfrm>
            <a:off x="1028700" y="5552767"/>
            <a:ext cx="2378464" cy="3330743"/>
          </a:xfrm>
          <a:custGeom>
            <a:avLst/>
            <a:gdLst/>
            <a:ahLst/>
            <a:cxnLst/>
            <a:rect l="l" t="t" r="r" b="b"/>
            <a:pathLst>
              <a:path w="2378464" h="3330743">
                <a:moveTo>
                  <a:pt x="0" y="0"/>
                </a:moveTo>
                <a:lnTo>
                  <a:pt x="2378464" y="0"/>
                </a:lnTo>
                <a:lnTo>
                  <a:pt x="2378464" y="3330743"/>
                </a:lnTo>
                <a:lnTo>
                  <a:pt x="0" y="3330743"/>
                </a:lnTo>
                <a:lnTo>
                  <a:pt x="0" y="0"/>
                </a:lnTo>
                <a:close/>
              </a:path>
            </a:pathLst>
          </a:custGeom>
          <a:blipFill>
            <a:blip r:embed="rId12"/>
            <a:stretch>
              <a:fillRect/>
            </a:stretch>
          </a:blipFill>
        </p:spPr>
        <p:txBody>
          <a:bodyPr/>
          <a:lstStyle/>
          <a:p>
            <a:endParaRPr lang="en-GB"/>
          </a:p>
        </p:txBody>
      </p:sp>
      <p:sp>
        <p:nvSpPr>
          <p:cNvPr id="12" name="Freeform 12"/>
          <p:cNvSpPr/>
          <p:nvPr/>
        </p:nvSpPr>
        <p:spPr>
          <a:xfrm>
            <a:off x="4144397" y="5552767"/>
            <a:ext cx="2365051" cy="3330743"/>
          </a:xfrm>
          <a:custGeom>
            <a:avLst/>
            <a:gdLst/>
            <a:ahLst/>
            <a:cxnLst/>
            <a:rect l="l" t="t" r="r" b="b"/>
            <a:pathLst>
              <a:path w="2365051" h="3330743">
                <a:moveTo>
                  <a:pt x="0" y="0"/>
                </a:moveTo>
                <a:lnTo>
                  <a:pt x="2365051" y="0"/>
                </a:lnTo>
                <a:lnTo>
                  <a:pt x="2365051" y="3330743"/>
                </a:lnTo>
                <a:lnTo>
                  <a:pt x="0" y="3330743"/>
                </a:lnTo>
                <a:lnTo>
                  <a:pt x="0" y="0"/>
                </a:lnTo>
                <a:close/>
              </a:path>
            </a:pathLst>
          </a:custGeom>
          <a:blipFill>
            <a:blip r:embed="rId13"/>
            <a:stretch>
              <a:fillRect/>
            </a:stretch>
          </a:blipFill>
        </p:spPr>
        <p:txBody>
          <a:bodyPr/>
          <a:lstStyle/>
          <a:p>
            <a:endParaRPr lang="en-GB"/>
          </a:p>
        </p:txBody>
      </p:sp>
      <p:sp>
        <p:nvSpPr>
          <p:cNvPr id="13" name="Freeform 13"/>
          <p:cNvSpPr/>
          <p:nvPr/>
        </p:nvSpPr>
        <p:spPr>
          <a:xfrm>
            <a:off x="7747012" y="2994171"/>
            <a:ext cx="8383401" cy="5889339"/>
          </a:xfrm>
          <a:custGeom>
            <a:avLst/>
            <a:gdLst/>
            <a:ahLst/>
            <a:cxnLst/>
            <a:rect l="l" t="t" r="r" b="b"/>
            <a:pathLst>
              <a:path w="8383401" h="5889339">
                <a:moveTo>
                  <a:pt x="0" y="0"/>
                </a:moveTo>
                <a:lnTo>
                  <a:pt x="8383401" y="0"/>
                </a:lnTo>
                <a:lnTo>
                  <a:pt x="8383401" y="5889339"/>
                </a:lnTo>
                <a:lnTo>
                  <a:pt x="0" y="5889339"/>
                </a:lnTo>
                <a:lnTo>
                  <a:pt x="0" y="0"/>
                </a:lnTo>
                <a:close/>
              </a:path>
            </a:pathLst>
          </a:custGeom>
          <a:blipFill>
            <a:blip r:embed="rId14"/>
            <a:stretch>
              <a:fillRect/>
            </a:stretch>
          </a:blipFill>
        </p:spPr>
        <p:txBody>
          <a:bodyPr/>
          <a:lstStyle/>
          <a:p>
            <a:endParaRPr lang="en-GB"/>
          </a:p>
        </p:txBody>
      </p:sp>
      <p:sp>
        <p:nvSpPr>
          <p:cNvPr id="14" name="Freeform 14"/>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15"/>
                </a:ext>
              </a:extLst>
            </a:blip>
            <a:stretch>
              <a:fillRect/>
            </a:stretch>
          </a:blipFill>
        </p:spPr>
        <p:txBody>
          <a:bodyPr/>
          <a:lstStyle/>
          <a:p>
            <a:endParaRPr lang="en-GB"/>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2"/>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3"/>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4"/>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6131599" y="4207201"/>
            <a:ext cx="4622362" cy="4622362"/>
          </a:xfrm>
          <a:custGeom>
            <a:avLst/>
            <a:gdLst/>
            <a:ahLst/>
            <a:cxnLst/>
            <a:rect l="l" t="t" r="r" b="b"/>
            <a:pathLst>
              <a:path w="4622362" h="4622362">
                <a:moveTo>
                  <a:pt x="0" y="0"/>
                </a:moveTo>
                <a:lnTo>
                  <a:pt x="4622362" y="0"/>
                </a:lnTo>
                <a:lnTo>
                  <a:pt x="4622362" y="4622362"/>
                </a:lnTo>
                <a:lnTo>
                  <a:pt x="0" y="4622362"/>
                </a:lnTo>
                <a:lnTo>
                  <a:pt x="0" y="0"/>
                </a:lnTo>
                <a:close/>
              </a:path>
            </a:pathLst>
          </a:custGeom>
          <a:blipFill>
            <a:blip r:embed="rId6"/>
            <a:stretch>
              <a:fillRect/>
            </a:stretch>
          </a:blipFill>
        </p:spPr>
        <p:txBody>
          <a:bodyPr/>
          <a:lstStyle/>
          <a:p>
            <a:endParaRPr lang="en-GB"/>
          </a:p>
        </p:txBody>
      </p:sp>
      <p:sp>
        <p:nvSpPr>
          <p:cNvPr id="8" name="TextBox 8"/>
          <p:cNvSpPr txBox="1"/>
          <p:nvPr/>
        </p:nvSpPr>
        <p:spPr>
          <a:xfrm>
            <a:off x="2710112" y="942975"/>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CONTACT DETAILS</a:t>
            </a:r>
          </a:p>
        </p:txBody>
      </p:sp>
      <p:sp>
        <p:nvSpPr>
          <p:cNvPr id="9" name="TextBox 9"/>
          <p:cNvSpPr txBox="1"/>
          <p:nvPr/>
        </p:nvSpPr>
        <p:spPr>
          <a:xfrm>
            <a:off x="1363877" y="2692105"/>
            <a:ext cx="12635061" cy="1029208"/>
          </a:xfrm>
          <a:prstGeom prst="rect">
            <a:avLst/>
          </a:prstGeom>
        </p:spPr>
        <p:txBody>
          <a:bodyPr lIns="0" tIns="0" rIns="0" bIns="0" rtlCol="0" anchor="t">
            <a:spAutoFit/>
          </a:bodyPr>
          <a:lstStyle/>
          <a:p>
            <a:pPr algn="just">
              <a:lnSpc>
                <a:spcPts val="4255"/>
              </a:lnSpc>
              <a:spcBef>
                <a:spcPct val="0"/>
              </a:spcBef>
            </a:pPr>
            <a:r>
              <a:rPr lang="en-US" sz="2799" b="1" u="none" strike="noStrike" spc="27">
                <a:solidFill>
                  <a:srgbClr val="575757"/>
                </a:solidFill>
                <a:latin typeface="Montserrat Bold"/>
                <a:ea typeface="Montserrat Bold"/>
                <a:cs typeface="Montserrat Bold"/>
                <a:sym typeface="Montserrat Bold"/>
              </a:rPr>
              <a:t>Heather Law  </a:t>
            </a:r>
            <a:r>
              <a:rPr lang="en-US" sz="2799" u="none" strike="noStrike" spc="27">
                <a:solidFill>
                  <a:srgbClr val="575757"/>
                </a:solidFill>
                <a:latin typeface="Montserrat"/>
                <a:ea typeface="Montserrat"/>
                <a:cs typeface="Montserrat"/>
                <a:sym typeface="Montserrat"/>
              </a:rPr>
              <a:t>Heather.Law@birmingham.gov.uk</a:t>
            </a:r>
          </a:p>
          <a:p>
            <a:pPr algn="just">
              <a:lnSpc>
                <a:spcPts val="4255"/>
              </a:lnSpc>
              <a:spcBef>
                <a:spcPct val="0"/>
              </a:spcBef>
            </a:pPr>
            <a:r>
              <a:rPr lang="en-US" sz="2799" b="1" u="none" strike="noStrike" spc="27">
                <a:solidFill>
                  <a:srgbClr val="575757"/>
                </a:solidFill>
                <a:latin typeface="Montserrat Bold"/>
                <a:ea typeface="Montserrat Bold"/>
                <a:cs typeface="Montserrat Bold"/>
                <a:sym typeface="Montserrat Bold"/>
              </a:rPr>
              <a:t>European and International Affairs</a:t>
            </a:r>
            <a:r>
              <a:rPr lang="en-US" sz="2799" u="none" strike="noStrike" spc="27">
                <a:solidFill>
                  <a:srgbClr val="575757"/>
                </a:solidFill>
                <a:latin typeface="Montserrat"/>
                <a:ea typeface="Montserrat"/>
                <a:cs typeface="Montserrat"/>
                <a:sym typeface="Montserrat"/>
              </a:rPr>
              <a:t> Europe.Int@birmingham.gov.uk </a:t>
            </a:r>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3"/>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3" name="Freeform 3"/>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2"/>
            <a:stretch>
              <a:fillRect/>
            </a:stretch>
          </a:blipFill>
        </p:spPr>
        <p:txBody>
          <a:bodyPr/>
          <a:lstStyle/>
          <a:p>
            <a:endParaRPr lang="en-GB"/>
          </a:p>
        </p:txBody>
      </p:sp>
      <p:sp>
        <p:nvSpPr>
          <p:cNvPr id="4" name="Freeform 4"/>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3"/>
            <a:stretch>
              <a:fillRect l="-31535" t="-40664" r="-31817" b="-39085"/>
            </a:stretch>
          </a:blipFill>
        </p:spPr>
        <p:txBody>
          <a:bodyPr/>
          <a:lstStyle/>
          <a:p>
            <a:endParaRPr lang="en-GB"/>
          </a:p>
        </p:txBody>
      </p:sp>
      <p:sp>
        <p:nvSpPr>
          <p:cNvPr id="5" name="Freeform 5"/>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4"/>
            <a:stretch>
              <a:fillRect l="-2169" r="-2169"/>
            </a:stretch>
          </a:blipFill>
        </p:spPr>
        <p:txBody>
          <a:bodyPr/>
          <a:lstStyle/>
          <a:p>
            <a:endParaRPr lang="en-GB"/>
          </a:p>
        </p:txBody>
      </p:sp>
      <p:sp>
        <p:nvSpPr>
          <p:cNvPr id="6" name="Freeform 6"/>
          <p:cNvSpPr/>
          <p:nvPr/>
        </p:nvSpPr>
        <p:spPr>
          <a:xfrm rot="7914882">
            <a:off x="13437709" y="-1866585"/>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5"/>
                </a:ext>
              </a:extLst>
            </a:blip>
            <a:stretch>
              <a:fillRect/>
            </a:stretch>
          </a:blipFill>
        </p:spPr>
        <p:txBody>
          <a:bodyPr/>
          <a:lstStyle/>
          <a:p>
            <a:endParaRPr lang="en-GB"/>
          </a:p>
        </p:txBody>
      </p:sp>
      <p:sp>
        <p:nvSpPr>
          <p:cNvPr id="7" name="Freeform 7"/>
          <p:cNvSpPr/>
          <p:nvPr/>
        </p:nvSpPr>
        <p:spPr>
          <a:xfrm>
            <a:off x="4989369" y="3360645"/>
            <a:ext cx="7315200" cy="2872879"/>
          </a:xfrm>
          <a:custGeom>
            <a:avLst/>
            <a:gdLst/>
            <a:ahLst/>
            <a:cxnLst/>
            <a:rect l="l" t="t" r="r" b="b"/>
            <a:pathLst>
              <a:path w="7315200" h="2872879">
                <a:moveTo>
                  <a:pt x="0" y="0"/>
                </a:moveTo>
                <a:lnTo>
                  <a:pt x="7315200" y="0"/>
                </a:lnTo>
                <a:lnTo>
                  <a:pt x="7315200" y="2872879"/>
                </a:lnTo>
                <a:lnTo>
                  <a:pt x="0" y="2872879"/>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a:p>
        </p:txBody>
      </p:sp>
      <p:sp>
        <p:nvSpPr>
          <p:cNvPr id="8" name="Freeform 8"/>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3"/>
            <a:stretch>
              <a:fillRect l="-31535" t="-58005" r="-31817" b="-43903"/>
            </a:stretch>
          </a:blipFill>
        </p:spPr>
        <p:txBody>
          <a:bodyPr/>
          <a:lstStyle/>
          <a:p>
            <a:endParaRPr lang="en-GB"/>
          </a:p>
        </p:txBody>
      </p:sp>
      <p:sp>
        <p:nvSpPr>
          <p:cNvPr id="9" name="Freeform 9"/>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0" name="Freeform 10"/>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7" name="AutoShape 7"/>
          <p:cNvSpPr/>
          <p:nvPr/>
        </p:nvSpPr>
        <p:spPr>
          <a:xfrm>
            <a:off x="1028700" y="2937936"/>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8" name="Freeform 8"/>
          <p:cNvSpPr/>
          <p:nvPr/>
        </p:nvSpPr>
        <p:spPr>
          <a:xfrm>
            <a:off x="13614012" y="2205959"/>
            <a:ext cx="3397682" cy="6966616"/>
          </a:xfrm>
          <a:custGeom>
            <a:avLst/>
            <a:gdLst/>
            <a:ahLst/>
            <a:cxnLst/>
            <a:rect l="l" t="t" r="r" b="b"/>
            <a:pathLst>
              <a:path w="3397682" h="6966616">
                <a:moveTo>
                  <a:pt x="0" y="0"/>
                </a:moveTo>
                <a:lnTo>
                  <a:pt x="3397683" y="0"/>
                </a:lnTo>
                <a:lnTo>
                  <a:pt x="3397683" y="6966616"/>
                </a:lnTo>
                <a:lnTo>
                  <a:pt x="0" y="6966616"/>
                </a:lnTo>
                <a:lnTo>
                  <a:pt x="0" y="0"/>
                </a:lnTo>
                <a:close/>
              </a:path>
            </a:pathLst>
          </a:custGeom>
          <a:blipFill>
            <a:blip r:embed="rId6"/>
            <a:stretch>
              <a:fillRect l="-1391" r="-1391" b="-5160"/>
            </a:stretch>
          </a:blipFill>
        </p:spPr>
        <p:txBody>
          <a:bodyPr/>
          <a:lstStyle/>
          <a:p>
            <a:endParaRPr lang="en-GB"/>
          </a:p>
        </p:txBody>
      </p:sp>
      <p:sp>
        <p:nvSpPr>
          <p:cNvPr id="9" name="TextBox 9"/>
          <p:cNvSpPr txBox="1"/>
          <p:nvPr/>
        </p:nvSpPr>
        <p:spPr>
          <a:xfrm>
            <a:off x="3096565" y="1304890"/>
            <a:ext cx="23965546" cy="796294"/>
          </a:xfrm>
          <a:prstGeom prst="rect">
            <a:avLst/>
          </a:prstGeom>
        </p:spPr>
        <p:txBody>
          <a:bodyPr lIns="0" tIns="0" rIns="0" bIns="0" rtlCol="0" anchor="t">
            <a:spAutoFit/>
          </a:bodyPr>
          <a:lstStyle/>
          <a:p>
            <a:pPr marL="0" lvl="0" indent="0" algn="l">
              <a:lnSpc>
                <a:spcPts val="6105"/>
              </a:lnSpc>
              <a:spcBef>
                <a:spcPct val="0"/>
              </a:spcBef>
            </a:pPr>
            <a:r>
              <a:rPr lang="en-US" sz="5500" b="1" u="none" strike="noStrike" spc="110">
                <a:solidFill>
                  <a:srgbClr val="63998C"/>
                </a:solidFill>
                <a:latin typeface="Montserrat Bold"/>
                <a:ea typeface="Montserrat Bold"/>
                <a:cs typeface="Montserrat Bold"/>
                <a:sym typeface="Montserrat Bold"/>
              </a:rPr>
              <a:t>WHAT I WILL TALK ABOUT</a:t>
            </a:r>
          </a:p>
        </p:txBody>
      </p:sp>
      <p:sp>
        <p:nvSpPr>
          <p:cNvPr id="10" name="Freeform 10"/>
          <p:cNvSpPr/>
          <p:nvPr/>
        </p:nvSpPr>
        <p:spPr>
          <a:xfrm>
            <a:off x="7875531" y="3589041"/>
            <a:ext cx="5129316" cy="5041259"/>
          </a:xfrm>
          <a:custGeom>
            <a:avLst/>
            <a:gdLst/>
            <a:ahLst/>
            <a:cxnLst/>
            <a:rect l="l" t="t" r="r" b="b"/>
            <a:pathLst>
              <a:path w="5129316" h="5041259">
                <a:moveTo>
                  <a:pt x="0" y="0"/>
                </a:moveTo>
                <a:lnTo>
                  <a:pt x="5129316" y="0"/>
                </a:lnTo>
                <a:lnTo>
                  <a:pt x="5129316" y="5041259"/>
                </a:lnTo>
                <a:lnTo>
                  <a:pt x="0" y="5041259"/>
                </a:lnTo>
                <a:lnTo>
                  <a:pt x="0" y="0"/>
                </a:lnTo>
                <a:close/>
              </a:path>
            </a:pathLst>
          </a:custGeom>
          <a:blipFill>
            <a:blip r:embed="rId7"/>
            <a:stretch>
              <a:fillRect/>
            </a:stretch>
          </a:blipFill>
        </p:spPr>
        <p:txBody>
          <a:bodyPr/>
          <a:lstStyle/>
          <a:p>
            <a:endParaRPr lang="en-GB"/>
          </a:p>
        </p:txBody>
      </p:sp>
      <p:sp>
        <p:nvSpPr>
          <p:cNvPr id="11" name="TextBox 11"/>
          <p:cNvSpPr txBox="1"/>
          <p:nvPr/>
        </p:nvSpPr>
        <p:spPr>
          <a:xfrm>
            <a:off x="1028700" y="2428031"/>
            <a:ext cx="6959780"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European and International Affairs</a:t>
            </a:r>
          </a:p>
        </p:txBody>
      </p:sp>
      <p:sp>
        <p:nvSpPr>
          <p:cNvPr id="12" name="TextBox 12"/>
          <p:cNvSpPr txBox="1"/>
          <p:nvPr/>
        </p:nvSpPr>
        <p:spPr>
          <a:xfrm>
            <a:off x="1028700" y="2928411"/>
            <a:ext cx="6131396" cy="471805"/>
          </a:xfrm>
          <a:prstGeom prst="rect">
            <a:avLst/>
          </a:prstGeom>
        </p:spPr>
        <p:txBody>
          <a:bodyPr lIns="0" tIns="0" rIns="0" bIns="0" rtlCol="0" anchor="t">
            <a:spAutoFit/>
          </a:bodyPr>
          <a:lstStyle/>
          <a:p>
            <a:pPr marL="0" lvl="0" indent="0" algn="l">
              <a:lnSpc>
                <a:spcPts val="3919"/>
              </a:lnSpc>
              <a:spcBef>
                <a:spcPct val="0"/>
              </a:spcBef>
            </a:pPr>
            <a:r>
              <a:rPr lang="en-US" sz="2799" b="1" u="none" strike="noStrike" spc="27">
                <a:solidFill>
                  <a:srgbClr val="575757"/>
                </a:solidFill>
                <a:latin typeface="Montserrat Medium"/>
                <a:ea typeface="Montserrat Medium"/>
                <a:cs typeface="Montserrat Medium"/>
                <a:sym typeface="Montserrat Medium"/>
              </a:rPr>
              <a:t>Partner Cities</a:t>
            </a:r>
          </a:p>
        </p:txBody>
      </p:sp>
      <p:sp>
        <p:nvSpPr>
          <p:cNvPr id="13" name="TextBox 13"/>
          <p:cNvSpPr txBox="1"/>
          <p:nvPr/>
        </p:nvSpPr>
        <p:spPr>
          <a:xfrm>
            <a:off x="1028700" y="3428791"/>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Project Lead</a:t>
            </a:r>
          </a:p>
        </p:txBody>
      </p:sp>
      <p:sp>
        <p:nvSpPr>
          <p:cNvPr id="14" name="TextBox 14"/>
          <p:cNvSpPr txBox="1"/>
          <p:nvPr/>
        </p:nvSpPr>
        <p:spPr>
          <a:xfrm>
            <a:off x="1028700" y="3872021"/>
            <a:ext cx="6131396" cy="9671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Involvement of Youth in International Activity</a:t>
            </a:r>
          </a:p>
        </p:txBody>
      </p:sp>
      <p:sp>
        <p:nvSpPr>
          <p:cNvPr id="15" name="TextBox 15"/>
          <p:cNvSpPr txBox="1"/>
          <p:nvPr/>
        </p:nvSpPr>
        <p:spPr>
          <a:xfrm>
            <a:off x="1028700" y="4810551"/>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Birmingham Vision Missions</a:t>
            </a:r>
          </a:p>
        </p:txBody>
      </p:sp>
      <p:sp>
        <p:nvSpPr>
          <p:cNvPr id="16" name="Freeform 16"/>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7" name="Freeform 17"/>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8" name="Freeform 18"/>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
        <p:nvSpPr>
          <p:cNvPr id="19" name="AutoShape 19"/>
          <p:cNvSpPr/>
          <p:nvPr/>
        </p:nvSpPr>
        <p:spPr>
          <a:xfrm>
            <a:off x="1028700" y="3438316"/>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0" name="AutoShape 20"/>
          <p:cNvSpPr/>
          <p:nvPr/>
        </p:nvSpPr>
        <p:spPr>
          <a:xfrm>
            <a:off x="1028700" y="3900596"/>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1" name="AutoShape 21"/>
          <p:cNvSpPr/>
          <p:nvPr/>
        </p:nvSpPr>
        <p:spPr>
          <a:xfrm>
            <a:off x="1028700" y="4820076"/>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2" name="AutoShape 22"/>
          <p:cNvSpPr/>
          <p:nvPr/>
        </p:nvSpPr>
        <p:spPr>
          <a:xfrm>
            <a:off x="1028700" y="5263307"/>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3" name="TextBox 23"/>
          <p:cNvSpPr txBox="1"/>
          <p:nvPr/>
        </p:nvSpPr>
        <p:spPr>
          <a:xfrm>
            <a:off x="1028700" y="5234732"/>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Young People in Birmingham</a:t>
            </a:r>
          </a:p>
        </p:txBody>
      </p:sp>
      <p:sp>
        <p:nvSpPr>
          <p:cNvPr id="24" name="AutoShape 24"/>
          <p:cNvSpPr/>
          <p:nvPr/>
        </p:nvSpPr>
        <p:spPr>
          <a:xfrm>
            <a:off x="1028700" y="5801787"/>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5" name="TextBox 25"/>
          <p:cNvSpPr txBox="1"/>
          <p:nvPr/>
        </p:nvSpPr>
        <p:spPr>
          <a:xfrm>
            <a:off x="1028700" y="5792262"/>
            <a:ext cx="6131396" cy="9671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The Priorities for the City Council for 2025–28</a:t>
            </a:r>
          </a:p>
        </p:txBody>
      </p:sp>
      <p:sp>
        <p:nvSpPr>
          <p:cNvPr id="26" name="AutoShape 26"/>
          <p:cNvSpPr/>
          <p:nvPr/>
        </p:nvSpPr>
        <p:spPr>
          <a:xfrm>
            <a:off x="1028700" y="6759367"/>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7" name="TextBox 27"/>
          <p:cNvSpPr txBox="1"/>
          <p:nvPr/>
        </p:nvSpPr>
        <p:spPr>
          <a:xfrm>
            <a:off x="1028700" y="6730792"/>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What is You WIL?</a:t>
            </a:r>
          </a:p>
        </p:txBody>
      </p:sp>
      <p:sp>
        <p:nvSpPr>
          <p:cNvPr id="28" name="AutoShape 28"/>
          <p:cNvSpPr/>
          <p:nvPr/>
        </p:nvSpPr>
        <p:spPr>
          <a:xfrm>
            <a:off x="1028700" y="7183547"/>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29" name="TextBox 29"/>
          <p:cNvSpPr txBox="1"/>
          <p:nvPr/>
        </p:nvSpPr>
        <p:spPr>
          <a:xfrm>
            <a:off x="1028700" y="7174022"/>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Summit Organisation</a:t>
            </a:r>
          </a:p>
        </p:txBody>
      </p:sp>
      <p:sp>
        <p:nvSpPr>
          <p:cNvPr id="30" name="AutoShape 30"/>
          <p:cNvSpPr/>
          <p:nvPr/>
        </p:nvSpPr>
        <p:spPr>
          <a:xfrm>
            <a:off x="1028700" y="7650272"/>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31" name="TextBox 31"/>
          <p:cNvSpPr txBox="1"/>
          <p:nvPr/>
        </p:nvSpPr>
        <p:spPr>
          <a:xfrm>
            <a:off x="1028700" y="7640747"/>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Benefits of the Project</a:t>
            </a:r>
          </a:p>
        </p:txBody>
      </p:sp>
      <p:sp>
        <p:nvSpPr>
          <p:cNvPr id="32" name="AutoShape 32"/>
          <p:cNvSpPr/>
          <p:nvPr/>
        </p:nvSpPr>
        <p:spPr>
          <a:xfrm>
            <a:off x="1028700" y="8097947"/>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33" name="TextBox 33"/>
          <p:cNvSpPr txBox="1"/>
          <p:nvPr/>
        </p:nvSpPr>
        <p:spPr>
          <a:xfrm>
            <a:off x="1028700" y="8088422"/>
            <a:ext cx="6131396" cy="4718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Previous Handbook</a:t>
            </a:r>
          </a:p>
        </p:txBody>
      </p:sp>
      <p:sp>
        <p:nvSpPr>
          <p:cNvPr id="34" name="AutoShape 34"/>
          <p:cNvSpPr/>
          <p:nvPr/>
        </p:nvSpPr>
        <p:spPr>
          <a:xfrm>
            <a:off x="1028700" y="8526572"/>
            <a:ext cx="6545588" cy="0"/>
          </a:xfrm>
          <a:prstGeom prst="line">
            <a:avLst/>
          </a:prstGeom>
          <a:ln w="38100" cap="rnd">
            <a:solidFill>
              <a:srgbClr val="63998C"/>
            </a:solidFill>
            <a:prstDash val="solid"/>
            <a:headEnd type="none" w="sm" len="sm"/>
            <a:tailEnd type="none" w="sm" len="sm"/>
          </a:ln>
        </p:spPr>
        <p:txBody>
          <a:bodyPr/>
          <a:lstStyle/>
          <a:p>
            <a:endParaRPr lang="en-GB"/>
          </a:p>
        </p:txBody>
      </p:sp>
      <p:sp>
        <p:nvSpPr>
          <p:cNvPr id="35" name="TextBox 35"/>
          <p:cNvSpPr txBox="1"/>
          <p:nvPr/>
        </p:nvSpPr>
        <p:spPr>
          <a:xfrm>
            <a:off x="1028700" y="8550702"/>
            <a:ext cx="6959780" cy="967105"/>
          </a:xfrm>
          <a:prstGeom prst="rect">
            <a:avLst/>
          </a:prstGeom>
        </p:spPr>
        <p:txBody>
          <a:bodyPr lIns="0" tIns="0" rIns="0" bIns="0" rtlCol="0" anchor="t">
            <a:spAutoFit/>
          </a:bodyPr>
          <a:lstStyle/>
          <a:p>
            <a:pPr algn="l">
              <a:lnSpc>
                <a:spcPts val="3919"/>
              </a:lnSpc>
              <a:spcBef>
                <a:spcPct val="0"/>
              </a:spcBef>
            </a:pPr>
            <a:r>
              <a:rPr lang="en-US" sz="2799" b="1" spc="27">
                <a:solidFill>
                  <a:srgbClr val="575757"/>
                </a:solidFill>
                <a:latin typeface="Montserrat Medium"/>
                <a:ea typeface="Montserrat Medium"/>
                <a:cs typeface="Montserrat Medium"/>
                <a:sym typeface="Montserrat Medium"/>
              </a:rPr>
              <a:t>Contact Details</a:t>
            </a:r>
          </a:p>
          <a:p>
            <a:pPr algn="l">
              <a:lnSpc>
                <a:spcPts val="3919"/>
              </a:lnSpc>
              <a:spcBef>
                <a:spcPct val="0"/>
              </a:spcBef>
            </a:pPr>
            <a:endParaRPr lang="en-US" sz="2799" b="1" spc="27">
              <a:solidFill>
                <a:srgbClr val="575757"/>
              </a:solidFill>
              <a:latin typeface="Montserrat Medium"/>
              <a:ea typeface="Montserrat Medium"/>
              <a:cs typeface="Montserrat Medium"/>
              <a:sym typeface="Montserrat Medium"/>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7" name="TextBox 7"/>
          <p:cNvSpPr txBox="1"/>
          <p:nvPr/>
        </p:nvSpPr>
        <p:spPr>
          <a:xfrm>
            <a:off x="2921545" y="769097"/>
            <a:ext cx="14589519" cy="1567815"/>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EUROPEAN AND INTERNATIONAL AFFAIRS</a:t>
            </a:r>
          </a:p>
        </p:txBody>
      </p:sp>
      <p:grpSp>
        <p:nvGrpSpPr>
          <p:cNvPr id="8" name="Group 8"/>
          <p:cNvGrpSpPr/>
          <p:nvPr/>
        </p:nvGrpSpPr>
        <p:grpSpPr>
          <a:xfrm>
            <a:off x="1403088" y="3687557"/>
            <a:ext cx="7992075" cy="934872"/>
            <a:chOff x="0" y="0"/>
            <a:chExt cx="2104909" cy="246222"/>
          </a:xfrm>
        </p:grpSpPr>
        <p:sp>
          <p:nvSpPr>
            <p:cNvPr id="9" name="Freeform 9"/>
            <p:cNvSpPr/>
            <p:nvPr/>
          </p:nvSpPr>
          <p:spPr>
            <a:xfrm>
              <a:off x="0" y="0"/>
              <a:ext cx="2104909" cy="246222"/>
            </a:xfrm>
            <a:custGeom>
              <a:avLst/>
              <a:gdLst/>
              <a:ahLst/>
              <a:cxnLst/>
              <a:rect l="l" t="t" r="r" b="b"/>
              <a:pathLst>
                <a:path w="2104909" h="246222">
                  <a:moveTo>
                    <a:pt x="9687" y="0"/>
                  </a:moveTo>
                  <a:lnTo>
                    <a:pt x="2095222" y="0"/>
                  </a:lnTo>
                  <a:cubicBezTo>
                    <a:pt x="2097791" y="0"/>
                    <a:pt x="2100255" y="1021"/>
                    <a:pt x="2102071" y="2837"/>
                  </a:cubicBezTo>
                  <a:cubicBezTo>
                    <a:pt x="2103888" y="4654"/>
                    <a:pt x="2104909" y="7118"/>
                    <a:pt x="2104909" y="9687"/>
                  </a:cubicBezTo>
                  <a:lnTo>
                    <a:pt x="2104909" y="236534"/>
                  </a:lnTo>
                  <a:cubicBezTo>
                    <a:pt x="2104909" y="239104"/>
                    <a:pt x="2103888" y="241568"/>
                    <a:pt x="2102071" y="243384"/>
                  </a:cubicBezTo>
                  <a:cubicBezTo>
                    <a:pt x="2100255" y="245201"/>
                    <a:pt x="2097791" y="246222"/>
                    <a:pt x="2095222" y="246222"/>
                  </a:cubicBezTo>
                  <a:lnTo>
                    <a:pt x="9687" y="246222"/>
                  </a:lnTo>
                  <a:cubicBezTo>
                    <a:pt x="7118" y="246222"/>
                    <a:pt x="4654" y="245201"/>
                    <a:pt x="2837" y="243384"/>
                  </a:cubicBezTo>
                  <a:cubicBezTo>
                    <a:pt x="1021" y="241568"/>
                    <a:pt x="0" y="239104"/>
                    <a:pt x="0" y="236534"/>
                  </a:cubicBezTo>
                  <a:lnTo>
                    <a:pt x="0" y="9687"/>
                  </a:lnTo>
                  <a:cubicBezTo>
                    <a:pt x="0" y="7118"/>
                    <a:pt x="1021" y="4654"/>
                    <a:pt x="2837" y="2837"/>
                  </a:cubicBezTo>
                  <a:cubicBezTo>
                    <a:pt x="4654" y="1021"/>
                    <a:pt x="7118" y="0"/>
                    <a:pt x="9687" y="0"/>
                  </a:cubicBezTo>
                  <a:close/>
                </a:path>
              </a:pathLst>
            </a:custGeom>
            <a:solidFill>
              <a:srgbClr val="FFC4D4"/>
            </a:solidFill>
            <a:ln cap="sq">
              <a:noFill/>
              <a:prstDash val="solid"/>
              <a:miter/>
            </a:ln>
          </p:spPr>
          <p:txBody>
            <a:bodyPr/>
            <a:lstStyle/>
            <a:p>
              <a:endParaRPr lang="en-GB"/>
            </a:p>
          </p:txBody>
        </p:sp>
        <p:sp>
          <p:nvSpPr>
            <p:cNvPr id="10" name="TextBox 10"/>
            <p:cNvSpPr txBox="1"/>
            <p:nvPr/>
          </p:nvSpPr>
          <p:spPr>
            <a:xfrm>
              <a:off x="0" y="9525"/>
              <a:ext cx="2104909" cy="236697"/>
            </a:xfrm>
            <a:prstGeom prst="rect">
              <a:avLst/>
            </a:prstGeom>
          </p:spPr>
          <p:txBody>
            <a:bodyPr lIns="254000" tIns="254000" rIns="254000" bIns="254000" rtlCol="0" anchor="ctr"/>
            <a:lstStyle/>
            <a:p>
              <a:pPr algn="ctr">
                <a:lnSpc>
                  <a:spcPts val="3359"/>
                </a:lnSpc>
              </a:pPr>
              <a:r>
                <a:rPr lang="en-US" sz="2799" b="1" spc="55">
                  <a:solidFill>
                    <a:srgbClr val="575757"/>
                  </a:solidFill>
                  <a:latin typeface="Montserrat Bold"/>
                  <a:ea typeface="Montserrat Bold"/>
                  <a:cs typeface="Montserrat Bold"/>
                  <a:sym typeface="Montserrat Bold"/>
                </a:rPr>
                <a:t>OUR ROLE</a:t>
              </a:r>
            </a:p>
          </p:txBody>
        </p:sp>
      </p:grpSp>
      <p:sp>
        <p:nvSpPr>
          <p:cNvPr id="11" name="TextBox 11"/>
          <p:cNvSpPr txBox="1"/>
          <p:nvPr/>
        </p:nvSpPr>
        <p:spPr>
          <a:xfrm>
            <a:off x="1403088" y="4574805"/>
            <a:ext cx="7992075" cy="2964466"/>
          </a:xfrm>
          <a:prstGeom prst="rect">
            <a:avLst/>
          </a:prstGeom>
        </p:spPr>
        <p:txBody>
          <a:bodyPr lIns="0" tIns="0" rIns="0" bIns="0" rtlCol="0" anchor="t">
            <a:spAutoFit/>
          </a:bodyPr>
          <a:lstStyle/>
          <a:p>
            <a:pPr algn="l">
              <a:lnSpc>
                <a:spcPts val="3919"/>
              </a:lnSpc>
              <a:spcBef>
                <a:spcPct val="0"/>
              </a:spcBef>
            </a:pPr>
            <a:r>
              <a:rPr lang="en-US" sz="2799" b="1" spc="27" dirty="0">
                <a:solidFill>
                  <a:srgbClr val="575757"/>
                </a:solidFill>
                <a:latin typeface="Montserrat Medium"/>
                <a:ea typeface="Montserrat Medium"/>
                <a:cs typeface="Montserrat Medium"/>
                <a:sym typeface="Montserrat Medium"/>
              </a:rPr>
              <a:t>The European and International Affairs team leads for Birmingham City Council on</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European Funding</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Domestic Funding</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European Policy</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International Affairs</a:t>
            </a:r>
          </a:p>
        </p:txBody>
      </p:sp>
      <p:grpSp>
        <p:nvGrpSpPr>
          <p:cNvPr id="12" name="Group 12"/>
          <p:cNvGrpSpPr/>
          <p:nvPr/>
        </p:nvGrpSpPr>
        <p:grpSpPr>
          <a:xfrm>
            <a:off x="9518988" y="3687557"/>
            <a:ext cx="7992075" cy="934872"/>
            <a:chOff x="0" y="0"/>
            <a:chExt cx="2104909" cy="246222"/>
          </a:xfrm>
        </p:grpSpPr>
        <p:sp>
          <p:nvSpPr>
            <p:cNvPr id="13" name="Freeform 13"/>
            <p:cNvSpPr/>
            <p:nvPr/>
          </p:nvSpPr>
          <p:spPr>
            <a:xfrm>
              <a:off x="0" y="0"/>
              <a:ext cx="2104909" cy="246222"/>
            </a:xfrm>
            <a:custGeom>
              <a:avLst/>
              <a:gdLst/>
              <a:ahLst/>
              <a:cxnLst/>
              <a:rect l="l" t="t" r="r" b="b"/>
              <a:pathLst>
                <a:path w="2104909" h="246222">
                  <a:moveTo>
                    <a:pt x="9687" y="0"/>
                  </a:moveTo>
                  <a:lnTo>
                    <a:pt x="2095222" y="0"/>
                  </a:lnTo>
                  <a:cubicBezTo>
                    <a:pt x="2097791" y="0"/>
                    <a:pt x="2100255" y="1021"/>
                    <a:pt x="2102071" y="2837"/>
                  </a:cubicBezTo>
                  <a:cubicBezTo>
                    <a:pt x="2103888" y="4654"/>
                    <a:pt x="2104909" y="7118"/>
                    <a:pt x="2104909" y="9687"/>
                  </a:cubicBezTo>
                  <a:lnTo>
                    <a:pt x="2104909" y="236534"/>
                  </a:lnTo>
                  <a:cubicBezTo>
                    <a:pt x="2104909" y="239104"/>
                    <a:pt x="2103888" y="241568"/>
                    <a:pt x="2102071" y="243384"/>
                  </a:cubicBezTo>
                  <a:cubicBezTo>
                    <a:pt x="2100255" y="245201"/>
                    <a:pt x="2097791" y="246222"/>
                    <a:pt x="2095222" y="246222"/>
                  </a:cubicBezTo>
                  <a:lnTo>
                    <a:pt x="9687" y="246222"/>
                  </a:lnTo>
                  <a:cubicBezTo>
                    <a:pt x="7118" y="246222"/>
                    <a:pt x="4654" y="245201"/>
                    <a:pt x="2837" y="243384"/>
                  </a:cubicBezTo>
                  <a:cubicBezTo>
                    <a:pt x="1021" y="241568"/>
                    <a:pt x="0" y="239104"/>
                    <a:pt x="0" y="236534"/>
                  </a:cubicBezTo>
                  <a:lnTo>
                    <a:pt x="0" y="9687"/>
                  </a:lnTo>
                  <a:cubicBezTo>
                    <a:pt x="0" y="7118"/>
                    <a:pt x="1021" y="4654"/>
                    <a:pt x="2837" y="2837"/>
                  </a:cubicBezTo>
                  <a:cubicBezTo>
                    <a:pt x="4654" y="1021"/>
                    <a:pt x="7118" y="0"/>
                    <a:pt x="9687" y="0"/>
                  </a:cubicBezTo>
                  <a:close/>
                </a:path>
              </a:pathLst>
            </a:custGeom>
            <a:solidFill>
              <a:srgbClr val="FFC4D4"/>
            </a:solidFill>
            <a:ln cap="sq">
              <a:noFill/>
              <a:prstDash val="solid"/>
              <a:miter/>
            </a:ln>
          </p:spPr>
          <p:txBody>
            <a:bodyPr/>
            <a:lstStyle/>
            <a:p>
              <a:endParaRPr lang="en-GB"/>
            </a:p>
          </p:txBody>
        </p:sp>
        <p:sp>
          <p:nvSpPr>
            <p:cNvPr id="14" name="TextBox 14"/>
            <p:cNvSpPr txBox="1"/>
            <p:nvPr/>
          </p:nvSpPr>
          <p:spPr>
            <a:xfrm>
              <a:off x="0" y="9525"/>
              <a:ext cx="2104909" cy="236697"/>
            </a:xfrm>
            <a:prstGeom prst="rect">
              <a:avLst/>
            </a:prstGeom>
          </p:spPr>
          <p:txBody>
            <a:bodyPr lIns="254000" tIns="254000" rIns="254000" bIns="254000" rtlCol="0" anchor="ctr"/>
            <a:lstStyle/>
            <a:p>
              <a:pPr algn="ctr">
                <a:lnSpc>
                  <a:spcPts val="3359"/>
                </a:lnSpc>
              </a:pPr>
              <a:r>
                <a:rPr lang="en-US" sz="2799" b="1" spc="55">
                  <a:solidFill>
                    <a:srgbClr val="575757"/>
                  </a:solidFill>
                  <a:latin typeface="Montserrat Bold"/>
                  <a:ea typeface="Montserrat Bold"/>
                  <a:cs typeface="Montserrat Bold"/>
                  <a:sym typeface="Montserrat Bold"/>
                </a:rPr>
                <a:t>OUR ACTIVITIES</a:t>
              </a:r>
            </a:p>
          </p:txBody>
        </p:sp>
      </p:grpSp>
      <p:sp>
        <p:nvSpPr>
          <p:cNvPr id="15" name="TextBox 15"/>
          <p:cNvSpPr txBox="1"/>
          <p:nvPr/>
        </p:nvSpPr>
        <p:spPr>
          <a:xfrm>
            <a:off x="9518988" y="4574805"/>
            <a:ext cx="7992075" cy="2453005"/>
          </a:xfrm>
          <a:prstGeom prst="rect">
            <a:avLst/>
          </a:prstGeom>
        </p:spPr>
        <p:txBody>
          <a:bodyPr lIns="0" tIns="0" rIns="0" bIns="0" rtlCol="0" anchor="t">
            <a:spAutoFit/>
          </a:bodyPr>
          <a:lstStyle/>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Deliver Projects</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Partner Cities </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Networks </a:t>
            </a:r>
          </a:p>
          <a:p>
            <a:pPr marL="604519" lvl="1" indent="-302260" algn="l">
              <a:lnSpc>
                <a:spcPts val="3919"/>
              </a:lnSpc>
              <a:buFont typeface="Arial"/>
              <a:buChar char="•"/>
            </a:pPr>
            <a:r>
              <a:rPr lang="en-US" sz="2799" b="1" spc="27" dirty="0">
                <a:solidFill>
                  <a:srgbClr val="575757"/>
                </a:solidFill>
                <a:latin typeface="Montserrat Medium"/>
                <a:ea typeface="Montserrat Medium"/>
                <a:cs typeface="Montserrat Medium"/>
                <a:sym typeface="Montserrat Medium"/>
              </a:rPr>
              <a:t>Civic and Ceremonial</a:t>
            </a:r>
          </a:p>
          <a:p>
            <a:pPr algn="l">
              <a:lnSpc>
                <a:spcPts val="3919"/>
              </a:lnSpc>
            </a:pPr>
            <a:endParaRPr lang="en-US" sz="2799" b="1" spc="27" dirty="0">
              <a:solidFill>
                <a:srgbClr val="575757"/>
              </a:solidFill>
              <a:latin typeface="Montserrat Medium"/>
              <a:ea typeface="Montserrat Medium"/>
              <a:cs typeface="Montserrat Medium"/>
              <a:sym typeface="Montserrat Medium"/>
            </a:endParaRPr>
          </a:p>
        </p:txBody>
      </p:sp>
      <p:sp>
        <p:nvSpPr>
          <p:cNvPr id="16" name="TextBox 16"/>
          <p:cNvSpPr txBox="1"/>
          <p:nvPr/>
        </p:nvSpPr>
        <p:spPr>
          <a:xfrm>
            <a:off x="7173462" y="7911915"/>
            <a:ext cx="10289977" cy="471805"/>
          </a:xfrm>
          <a:prstGeom prst="rect">
            <a:avLst/>
          </a:prstGeom>
        </p:spPr>
        <p:txBody>
          <a:bodyPr lIns="0" tIns="0" rIns="0" bIns="0" rtlCol="0" anchor="t">
            <a:spAutoFit/>
          </a:bodyPr>
          <a:lstStyle/>
          <a:p>
            <a:pPr algn="ctr">
              <a:lnSpc>
                <a:spcPts val="3919"/>
              </a:lnSpc>
              <a:spcBef>
                <a:spcPct val="0"/>
              </a:spcBef>
            </a:pPr>
            <a:r>
              <a:rPr lang="en-US" sz="2799" b="1" spc="27">
                <a:solidFill>
                  <a:srgbClr val="575757"/>
                </a:solidFill>
                <a:latin typeface="Montserrat Medium"/>
                <a:ea typeface="Montserrat Medium"/>
                <a:cs typeface="Montserrat Medium"/>
                <a:sym typeface="Montserrat Medium"/>
              </a:rPr>
              <a:t>Greater Birmingham and West Midlands Brussels Office</a:t>
            </a:r>
          </a:p>
        </p:txBody>
      </p:sp>
      <p:sp>
        <p:nvSpPr>
          <p:cNvPr id="17" name="Freeform 17"/>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8" name="Freeform 18"/>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6"/>
                </a:ext>
              </a:extLst>
            </a:blip>
            <a:stretch>
              <a:fillRect/>
            </a:stretch>
          </a:blipFill>
        </p:spPr>
        <p:txBody>
          <a:bodyPr/>
          <a:lstStyle/>
          <a:p>
            <a:endParaRPr lang="en-GB"/>
          </a:p>
        </p:txBody>
      </p:sp>
      <p:sp>
        <p:nvSpPr>
          <p:cNvPr id="19" name="Freeform 19"/>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7"/>
            <a:stretch>
              <a:fillRect/>
            </a:stretch>
          </a:blipFill>
        </p:spPr>
        <p:txBody>
          <a:bodyPr/>
          <a:lstStyle/>
          <a:p>
            <a:endParaRPr lang="en-GB"/>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7" name="Freeform 7"/>
          <p:cNvSpPr/>
          <p:nvPr/>
        </p:nvSpPr>
        <p:spPr>
          <a:xfrm>
            <a:off x="9247883" y="2868979"/>
            <a:ext cx="8292208" cy="4187565"/>
          </a:xfrm>
          <a:custGeom>
            <a:avLst/>
            <a:gdLst/>
            <a:ahLst/>
            <a:cxnLst/>
            <a:rect l="l" t="t" r="r" b="b"/>
            <a:pathLst>
              <a:path w="8292208" h="4187565">
                <a:moveTo>
                  <a:pt x="0" y="0"/>
                </a:moveTo>
                <a:lnTo>
                  <a:pt x="8292207" y="0"/>
                </a:lnTo>
                <a:lnTo>
                  <a:pt x="8292207" y="4187565"/>
                </a:lnTo>
                <a:lnTo>
                  <a:pt x="0" y="4187565"/>
                </a:lnTo>
                <a:lnTo>
                  <a:pt x="0" y="0"/>
                </a:lnTo>
                <a:close/>
              </a:path>
            </a:pathLst>
          </a:custGeom>
          <a:blipFill>
            <a:blip r:embed="rId6"/>
            <a:stretch>
              <a:fillRect/>
            </a:stretch>
          </a:blipFill>
        </p:spPr>
        <p:txBody>
          <a:bodyPr/>
          <a:lstStyle/>
          <a:p>
            <a:endParaRPr lang="en-GB"/>
          </a:p>
        </p:txBody>
      </p:sp>
      <p:sp>
        <p:nvSpPr>
          <p:cNvPr id="8" name="TextBox 8"/>
          <p:cNvSpPr txBox="1"/>
          <p:nvPr/>
        </p:nvSpPr>
        <p:spPr>
          <a:xfrm>
            <a:off x="1028700" y="3545568"/>
            <a:ext cx="7443945" cy="3638983"/>
          </a:xfrm>
          <a:prstGeom prst="rect">
            <a:avLst/>
          </a:prstGeom>
        </p:spPr>
        <p:txBody>
          <a:bodyPr lIns="0" tIns="0" rIns="0" bIns="0" rtlCol="0" anchor="t">
            <a:spAutoFit/>
          </a:bodyPr>
          <a:lstStyle/>
          <a:p>
            <a:pPr algn="just">
              <a:lnSpc>
                <a:spcPts val="3651"/>
              </a:lnSpc>
            </a:pPr>
            <a:r>
              <a:rPr lang="en-US" sz="2607" b="1" spc="26">
                <a:solidFill>
                  <a:srgbClr val="575757"/>
                </a:solidFill>
                <a:latin typeface="Montserrat Medium"/>
                <a:ea typeface="Montserrat Medium"/>
                <a:cs typeface="Montserrat Medium"/>
                <a:sym typeface="Montserrat Medium"/>
              </a:rPr>
              <a:t>This work is delivered through the European and International Strategy – Distinctly Birmingham, which sets out the city’s priorities for European and international engagement. </a:t>
            </a:r>
          </a:p>
          <a:p>
            <a:pPr algn="just">
              <a:lnSpc>
                <a:spcPts val="3651"/>
              </a:lnSpc>
            </a:pPr>
            <a:endParaRPr lang="en-US" sz="2607" b="1" spc="26">
              <a:solidFill>
                <a:srgbClr val="575757"/>
              </a:solidFill>
              <a:latin typeface="Montserrat Medium"/>
              <a:ea typeface="Montserrat Medium"/>
              <a:cs typeface="Montserrat Medium"/>
              <a:sym typeface="Montserrat Medium"/>
            </a:endParaRPr>
          </a:p>
          <a:p>
            <a:pPr algn="just">
              <a:lnSpc>
                <a:spcPts val="3651"/>
              </a:lnSpc>
            </a:pPr>
            <a:endParaRPr lang="en-US" sz="2607" b="1" spc="26">
              <a:solidFill>
                <a:srgbClr val="575757"/>
              </a:solidFill>
              <a:latin typeface="Montserrat Medium"/>
              <a:ea typeface="Montserrat Medium"/>
              <a:cs typeface="Montserrat Medium"/>
              <a:sym typeface="Montserrat Medium"/>
            </a:endParaRPr>
          </a:p>
          <a:p>
            <a:pPr algn="just">
              <a:lnSpc>
                <a:spcPts val="3651"/>
              </a:lnSpc>
            </a:pPr>
            <a:r>
              <a:rPr lang="en-US" sz="2607" b="1" spc="26">
                <a:solidFill>
                  <a:srgbClr val="004AAD"/>
                </a:solidFill>
                <a:latin typeface="Montserrat Medium"/>
                <a:ea typeface="Montserrat Medium"/>
                <a:cs typeface="Montserrat Medium"/>
                <a:sym typeface="Montserrat Medium"/>
              </a:rPr>
              <a:t>distinctlybirmingham.com</a:t>
            </a:r>
            <a:r>
              <a:rPr lang="en-US" sz="2607" b="1" spc="26">
                <a:solidFill>
                  <a:srgbClr val="1800AD"/>
                </a:solidFill>
                <a:latin typeface="Montserrat Medium"/>
                <a:ea typeface="Montserrat Medium"/>
                <a:cs typeface="Montserrat Medium"/>
                <a:sym typeface="Montserrat Medium"/>
              </a:rPr>
              <a:t> </a:t>
            </a:r>
          </a:p>
        </p:txBody>
      </p:sp>
      <p:sp>
        <p:nvSpPr>
          <p:cNvPr id="9" name="Freeform 9"/>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0" name="Freeform 10"/>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1" name="Freeform 11"/>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
        <p:nvSpPr>
          <p:cNvPr id="12" name="TextBox 12"/>
          <p:cNvSpPr txBox="1"/>
          <p:nvPr/>
        </p:nvSpPr>
        <p:spPr>
          <a:xfrm>
            <a:off x="2921545" y="769097"/>
            <a:ext cx="14589519" cy="1567815"/>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EUROPEAN AND INTERNATIONAL AFFAIRS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7" name="TextBox 7"/>
          <p:cNvSpPr txBox="1"/>
          <p:nvPr/>
        </p:nvSpPr>
        <p:spPr>
          <a:xfrm>
            <a:off x="3808628" y="1159383"/>
            <a:ext cx="13222344"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PARTNER CITIES</a:t>
            </a:r>
          </a:p>
        </p:txBody>
      </p:sp>
      <p:grpSp>
        <p:nvGrpSpPr>
          <p:cNvPr id="8" name="Group 8"/>
          <p:cNvGrpSpPr>
            <a:grpSpLocks noChangeAspect="1"/>
          </p:cNvGrpSpPr>
          <p:nvPr/>
        </p:nvGrpSpPr>
        <p:grpSpPr>
          <a:xfrm>
            <a:off x="230381" y="3913470"/>
            <a:ext cx="3188058" cy="318804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57218" r="-57218"/>
              </a:stretch>
            </a:blipFill>
          </p:spPr>
          <p:txBody>
            <a:bodyPr/>
            <a:lstStyle/>
            <a:p>
              <a:endParaRPr lang="en-GB"/>
            </a:p>
          </p:txBody>
        </p:sp>
      </p:grpSp>
      <p:grpSp>
        <p:nvGrpSpPr>
          <p:cNvPr id="10" name="Group 10"/>
          <p:cNvGrpSpPr>
            <a:grpSpLocks noChangeAspect="1"/>
          </p:cNvGrpSpPr>
          <p:nvPr/>
        </p:nvGrpSpPr>
        <p:grpSpPr>
          <a:xfrm>
            <a:off x="3890176" y="3913470"/>
            <a:ext cx="3188058" cy="3188045"/>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58648" r="-58648"/>
              </a:stretch>
            </a:blipFill>
          </p:spPr>
          <p:txBody>
            <a:bodyPr/>
            <a:lstStyle/>
            <a:p>
              <a:endParaRPr lang="en-GB"/>
            </a:p>
          </p:txBody>
        </p:sp>
      </p:grpSp>
      <p:grpSp>
        <p:nvGrpSpPr>
          <p:cNvPr id="12" name="Group 12"/>
          <p:cNvGrpSpPr>
            <a:grpSpLocks noChangeAspect="1"/>
          </p:cNvGrpSpPr>
          <p:nvPr/>
        </p:nvGrpSpPr>
        <p:grpSpPr>
          <a:xfrm>
            <a:off x="11214279" y="3840036"/>
            <a:ext cx="3188058" cy="3188045"/>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56720" r="-56720"/>
              </a:stretch>
            </a:blipFill>
          </p:spPr>
          <p:txBody>
            <a:bodyPr/>
            <a:lstStyle/>
            <a:p>
              <a:endParaRPr lang="en-GB"/>
            </a:p>
          </p:txBody>
        </p:sp>
      </p:grpSp>
      <p:grpSp>
        <p:nvGrpSpPr>
          <p:cNvPr id="14" name="Group 14"/>
          <p:cNvGrpSpPr>
            <a:grpSpLocks noChangeAspect="1"/>
          </p:cNvGrpSpPr>
          <p:nvPr/>
        </p:nvGrpSpPr>
        <p:grpSpPr>
          <a:xfrm>
            <a:off x="14878586" y="3840036"/>
            <a:ext cx="3188058" cy="3188045"/>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56793" r="-56793"/>
              </a:stretch>
            </a:blipFill>
          </p:spPr>
          <p:txBody>
            <a:bodyPr/>
            <a:lstStyle/>
            <a:p>
              <a:endParaRPr lang="en-GB"/>
            </a:p>
          </p:txBody>
        </p:sp>
      </p:grpSp>
      <p:grpSp>
        <p:nvGrpSpPr>
          <p:cNvPr id="16" name="Group 16"/>
          <p:cNvGrpSpPr>
            <a:grpSpLocks noChangeAspect="1"/>
          </p:cNvGrpSpPr>
          <p:nvPr/>
        </p:nvGrpSpPr>
        <p:grpSpPr>
          <a:xfrm>
            <a:off x="7549971" y="3840036"/>
            <a:ext cx="3188058" cy="3188045"/>
            <a:chOff x="0" y="0"/>
            <a:chExt cx="6350000" cy="6349975"/>
          </a:xfrm>
        </p:grpSpPr>
        <p:sp>
          <p:nvSpPr>
            <p:cNvPr id="17" name="Freeform 1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49467" r="-49467"/>
              </a:stretch>
            </a:blipFill>
          </p:spPr>
          <p:txBody>
            <a:bodyPr/>
            <a:lstStyle/>
            <a:p>
              <a:endParaRPr lang="en-GB"/>
            </a:p>
          </p:txBody>
        </p:sp>
      </p:grpSp>
      <p:sp>
        <p:nvSpPr>
          <p:cNvPr id="18" name="TextBox 18"/>
          <p:cNvSpPr txBox="1"/>
          <p:nvPr/>
        </p:nvSpPr>
        <p:spPr>
          <a:xfrm>
            <a:off x="804528" y="7192546"/>
            <a:ext cx="2189883" cy="14624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Lyon</a:t>
            </a:r>
          </a:p>
          <a:p>
            <a:pPr algn="ctr">
              <a:lnSpc>
                <a:spcPts val="3919"/>
              </a:lnSpc>
            </a:pPr>
            <a:r>
              <a:rPr lang="en-US" sz="2799" b="1" spc="27">
                <a:solidFill>
                  <a:srgbClr val="63998C"/>
                </a:solidFill>
                <a:latin typeface="Montserrat Medium"/>
                <a:ea typeface="Montserrat Medium"/>
                <a:cs typeface="Montserrat Medium"/>
                <a:sym typeface="Montserrat Medium"/>
              </a:rPr>
              <a:t>1951</a:t>
            </a:r>
          </a:p>
          <a:p>
            <a:pPr algn="ctr">
              <a:lnSpc>
                <a:spcPts val="3919"/>
              </a:lnSpc>
              <a:spcBef>
                <a:spcPct val="0"/>
              </a:spcBef>
            </a:pPr>
            <a:endParaRPr lang="en-US" sz="2799" b="1" spc="27">
              <a:solidFill>
                <a:srgbClr val="63998C"/>
              </a:solidFill>
              <a:latin typeface="Montserrat Medium"/>
              <a:ea typeface="Montserrat Medium"/>
              <a:cs typeface="Montserrat Medium"/>
              <a:sym typeface="Montserrat Medium"/>
            </a:endParaRPr>
          </a:p>
        </p:txBody>
      </p:sp>
      <p:sp>
        <p:nvSpPr>
          <p:cNvPr id="19" name="TextBox 19"/>
          <p:cNvSpPr txBox="1"/>
          <p:nvPr/>
        </p:nvSpPr>
        <p:spPr>
          <a:xfrm>
            <a:off x="3947305" y="7192546"/>
            <a:ext cx="3463823"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Frankfurt</a:t>
            </a:r>
          </a:p>
          <a:p>
            <a:pPr algn="ctr">
              <a:lnSpc>
                <a:spcPts val="3919"/>
              </a:lnSpc>
              <a:spcBef>
                <a:spcPct val="0"/>
              </a:spcBef>
            </a:pPr>
            <a:r>
              <a:rPr lang="en-US" sz="2799" b="1" spc="27">
                <a:solidFill>
                  <a:srgbClr val="63998C"/>
                </a:solidFill>
                <a:latin typeface="Montserrat Medium"/>
                <a:ea typeface="Montserrat Medium"/>
                <a:cs typeface="Montserrat Medium"/>
                <a:sym typeface="Montserrat Medium"/>
              </a:rPr>
              <a:t>1966</a:t>
            </a:r>
          </a:p>
        </p:txBody>
      </p:sp>
      <p:sp>
        <p:nvSpPr>
          <p:cNvPr id="20" name="TextBox 20"/>
          <p:cNvSpPr txBox="1"/>
          <p:nvPr/>
        </p:nvSpPr>
        <p:spPr>
          <a:xfrm>
            <a:off x="6739635" y="7192546"/>
            <a:ext cx="5199077"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Zaporizhzhia</a:t>
            </a:r>
            <a:r>
              <a:rPr lang="en-US" sz="2799" b="1" spc="27">
                <a:solidFill>
                  <a:srgbClr val="63998C"/>
                </a:solidFill>
                <a:latin typeface="Montserrat Medium"/>
                <a:ea typeface="Montserrat Medium"/>
                <a:cs typeface="Montserrat Medium"/>
                <a:sym typeface="Montserrat Medium"/>
              </a:rPr>
              <a:t> </a:t>
            </a:r>
          </a:p>
          <a:p>
            <a:pPr algn="ctr">
              <a:lnSpc>
                <a:spcPts val="3919"/>
              </a:lnSpc>
              <a:spcBef>
                <a:spcPct val="0"/>
              </a:spcBef>
            </a:pPr>
            <a:r>
              <a:rPr lang="en-US" sz="2799" b="1" spc="27">
                <a:solidFill>
                  <a:srgbClr val="63998C"/>
                </a:solidFill>
                <a:latin typeface="Montserrat Medium"/>
                <a:ea typeface="Montserrat Medium"/>
                <a:cs typeface="Montserrat Medium"/>
                <a:sym typeface="Montserrat Medium"/>
              </a:rPr>
              <a:t>1966</a:t>
            </a:r>
          </a:p>
        </p:txBody>
      </p:sp>
      <p:sp>
        <p:nvSpPr>
          <p:cNvPr id="21" name="TextBox 21"/>
          <p:cNvSpPr txBox="1"/>
          <p:nvPr/>
        </p:nvSpPr>
        <p:spPr>
          <a:xfrm>
            <a:off x="3636384" y="2529297"/>
            <a:ext cx="4085666" cy="869823"/>
          </a:xfrm>
          <a:prstGeom prst="rect">
            <a:avLst/>
          </a:prstGeom>
        </p:spPr>
        <p:txBody>
          <a:bodyPr lIns="0" tIns="0" rIns="0" bIns="0" rtlCol="0" anchor="t">
            <a:spAutoFit/>
          </a:bodyPr>
          <a:lstStyle/>
          <a:p>
            <a:pPr marL="0" lvl="0" indent="0" algn="l">
              <a:lnSpc>
                <a:spcPts val="6771"/>
              </a:lnSpc>
              <a:spcBef>
                <a:spcPct val="0"/>
              </a:spcBef>
            </a:pPr>
            <a:r>
              <a:rPr lang="en-US" sz="6100" b="1" u="none" strike="noStrike" spc="122">
                <a:solidFill>
                  <a:srgbClr val="575757"/>
                </a:solidFill>
                <a:latin typeface="Montserrat Bold"/>
                <a:ea typeface="Montserrat Bold"/>
                <a:cs typeface="Montserrat Bold"/>
                <a:sym typeface="Montserrat Bold"/>
              </a:rPr>
              <a:t>EUROPE</a:t>
            </a:r>
          </a:p>
        </p:txBody>
      </p:sp>
      <p:sp>
        <p:nvSpPr>
          <p:cNvPr id="22" name="TextBox 22"/>
          <p:cNvSpPr txBox="1"/>
          <p:nvPr/>
        </p:nvSpPr>
        <p:spPr>
          <a:xfrm>
            <a:off x="10208769" y="7192546"/>
            <a:ext cx="5199077"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Milan</a:t>
            </a:r>
          </a:p>
          <a:p>
            <a:pPr algn="ctr">
              <a:lnSpc>
                <a:spcPts val="3919"/>
              </a:lnSpc>
              <a:spcBef>
                <a:spcPct val="0"/>
              </a:spcBef>
            </a:pPr>
            <a:r>
              <a:rPr lang="en-US" sz="2799" b="1" spc="27">
                <a:solidFill>
                  <a:srgbClr val="63998C"/>
                </a:solidFill>
                <a:latin typeface="Montserrat Medium"/>
                <a:ea typeface="Montserrat Medium"/>
                <a:cs typeface="Montserrat Medium"/>
                <a:sym typeface="Montserrat Medium"/>
              </a:rPr>
              <a:t>1975</a:t>
            </a:r>
          </a:p>
        </p:txBody>
      </p:sp>
      <p:sp>
        <p:nvSpPr>
          <p:cNvPr id="23" name="TextBox 23"/>
          <p:cNvSpPr txBox="1"/>
          <p:nvPr/>
        </p:nvSpPr>
        <p:spPr>
          <a:xfrm>
            <a:off x="14172323" y="7192546"/>
            <a:ext cx="5199077"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Leipzig</a:t>
            </a:r>
          </a:p>
          <a:p>
            <a:pPr algn="ctr">
              <a:lnSpc>
                <a:spcPts val="3919"/>
              </a:lnSpc>
              <a:spcBef>
                <a:spcPct val="0"/>
              </a:spcBef>
            </a:pPr>
            <a:r>
              <a:rPr lang="en-US" sz="2799" b="1" spc="27">
                <a:solidFill>
                  <a:srgbClr val="63998C"/>
                </a:solidFill>
                <a:latin typeface="Montserrat Medium"/>
                <a:ea typeface="Montserrat Medium"/>
                <a:cs typeface="Montserrat Medium"/>
                <a:sym typeface="Montserrat Medium"/>
              </a:rPr>
              <a:t>1992</a:t>
            </a:r>
          </a:p>
        </p:txBody>
      </p:sp>
      <p:sp>
        <p:nvSpPr>
          <p:cNvPr id="24" name="Freeform 24"/>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25" name="Freeform 25"/>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6" name="Freeform 26"/>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12"/>
            <a:stretch>
              <a:fillRect/>
            </a:stretch>
          </a:blipFill>
        </p:spPr>
        <p:txBody>
          <a:bodyPr/>
          <a:lstStyle/>
          <a:p>
            <a:endParaRPr lang="en-GB"/>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2"/>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3"/>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4"/>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5"/>
            <a:stretch>
              <a:fillRect l="-2169" r="-2169"/>
            </a:stretch>
          </a:blipFill>
        </p:spPr>
        <p:txBody>
          <a:bodyPr/>
          <a:lstStyle/>
          <a:p>
            <a:endParaRPr lang="en-GB"/>
          </a:p>
        </p:txBody>
      </p:sp>
      <p:sp>
        <p:nvSpPr>
          <p:cNvPr id="7" name="TextBox 7"/>
          <p:cNvSpPr txBox="1"/>
          <p:nvPr/>
        </p:nvSpPr>
        <p:spPr>
          <a:xfrm>
            <a:off x="3808628" y="1159383"/>
            <a:ext cx="13222344"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PARTNER CITIES</a:t>
            </a:r>
          </a:p>
        </p:txBody>
      </p:sp>
      <p:grpSp>
        <p:nvGrpSpPr>
          <p:cNvPr id="8" name="Group 8"/>
          <p:cNvGrpSpPr>
            <a:grpSpLocks noChangeAspect="1"/>
          </p:cNvGrpSpPr>
          <p:nvPr/>
        </p:nvGrpSpPr>
        <p:grpSpPr>
          <a:xfrm>
            <a:off x="230381" y="3913470"/>
            <a:ext cx="3188058" cy="3188045"/>
            <a:chOff x="0" y="0"/>
            <a:chExt cx="6350000" cy="6349975"/>
          </a:xfrm>
        </p:grpSpPr>
        <p:sp>
          <p:nvSpPr>
            <p:cNvPr id="9" name="Freeform 9"/>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l="-16134" r="-16134"/>
              </a:stretch>
            </a:blipFill>
          </p:spPr>
          <p:txBody>
            <a:bodyPr/>
            <a:lstStyle/>
            <a:p>
              <a:endParaRPr lang="en-GB"/>
            </a:p>
          </p:txBody>
        </p:sp>
      </p:grpSp>
      <p:grpSp>
        <p:nvGrpSpPr>
          <p:cNvPr id="10" name="Group 10"/>
          <p:cNvGrpSpPr>
            <a:grpSpLocks noChangeAspect="1"/>
          </p:cNvGrpSpPr>
          <p:nvPr/>
        </p:nvGrpSpPr>
        <p:grpSpPr>
          <a:xfrm>
            <a:off x="3890176" y="3913470"/>
            <a:ext cx="3188058" cy="3188045"/>
            <a:chOff x="0" y="0"/>
            <a:chExt cx="6350000" cy="6349975"/>
          </a:xfrm>
        </p:grpSpPr>
        <p:sp>
          <p:nvSpPr>
            <p:cNvPr id="11" name="Freeform 11"/>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7"/>
              <a:stretch>
                <a:fillRect l="-57526" r="-57526"/>
              </a:stretch>
            </a:blipFill>
          </p:spPr>
          <p:txBody>
            <a:bodyPr/>
            <a:lstStyle/>
            <a:p>
              <a:endParaRPr lang="en-GB"/>
            </a:p>
          </p:txBody>
        </p:sp>
      </p:grpSp>
      <p:grpSp>
        <p:nvGrpSpPr>
          <p:cNvPr id="12" name="Group 12"/>
          <p:cNvGrpSpPr>
            <a:grpSpLocks noChangeAspect="1"/>
          </p:cNvGrpSpPr>
          <p:nvPr/>
        </p:nvGrpSpPr>
        <p:grpSpPr>
          <a:xfrm>
            <a:off x="11214279" y="3840036"/>
            <a:ext cx="3188058" cy="3188045"/>
            <a:chOff x="0" y="0"/>
            <a:chExt cx="6350000" cy="6349975"/>
          </a:xfrm>
        </p:grpSpPr>
        <p:sp>
          <p:nvSpPr>
            <p:cNvPr id="13" name="Freeform 13"/>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8"/>
              <a:stretch>
                <a:fillRect l="-57608" r="-57608"/>
              </a:stretch>
            </a:blipFill>
          </p:spPr>
          <p:txBody>
            <a:bodyPr/>
            <a:lstStyle/>
            <a:p>
              <a:endParaRPr lang="en-GB"/>
            </a:p>
          </p:txBody>
        </p:sp>
      </p:grpSp>
      <p:grpSp>
        <p:nvGrpSpPr>
          <p:cNvPr id="14" name="Group 14"/>
          <p:cNvGrpSpPr>
            <a:grpSpLocks noChangeAspect="1"/>
          </p:cNvGrpSpPr>
          <p:nvPr/>
        </p:nvGrpSpPr>
        <p:grpSpPr>
          <a:xfrm>
            <a:off x="14878586" y="3840036"/>
            <a:ext cx="3188058" cy="3188045"/>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9"/>
              <a:stretch>
                <a:fillRect l="-57064" r="-57064"/>
              </a:stretch>
            </a:blipFill>
          </p:spPr>
          <p:txBody>
            <a:bodyPr/>
            <a:lstStyle/>
            <a:p>
              <a:endParaRPr lang="en-GB"/>
            </a:p>
          </p:txBody>
        </p:sp>
      </p:grpSp>
      <p:grpSp>
        <p:nvGrpSpPr>
          <p:cNvPr id="16" name="Group 16"/>
          <p:cNvGrpSpPr>
            <a:grpSpLocks noChangeAspect="1"/>
          </p:cNvGrpSpPr>
          <p:nvPr/>
        </p:nvGrpSpPr>
        <p:grpSpPr>
          <a:xfrm>
            <a:off x="7549971" y="3840036"/>
            <a:ext cx="3188058" cy="3188045"/>
            <a:chOff x="0" y="0"/>
            <a:chExt cx="6350000" cy="6349975"/>
          </a:xfrm>
        </p:grpSpPr>
        <p:sp>
          <p:nvSpPr>
            <p:cNvPr id="17" name="Freeform 17"/>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0"/>
              <a:stretch>
                <a:fillRect l="-56793" r="-56793"/>
              </a:stretch>
            </a:blipFill>
          </p:spPr>
          <p:txBody>
            <a:bodyPr/>
            <a:lstStyle/>
            <a:p>
              <a:endParaRPr lang="en-GB"/>
            </a:p>
          </p:txBody>
        </p:sp>
      </p:grpSp>
      <p:sp>
        <p:nvSpPr>
          <p:cNvPr id="18" name="Freeform 18"/>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4"/>
            <a:stretch>
              <a:fillRect l="-31535" t="-58005" r="-31817" b="-43903"/>
            </a:stretch>
          </a:blipFill>
        </p:spPr>
        <p:txBody>
          <a:bodyPr/>
          <a:lstStyle/>
          <a:p>
            <a:endParaRPr lang="en-GB"/>
          </a:p>
        </p:txBody>
      </p:sp>
      <p:sp>
        <p:nvSpPr>
          <p:cNvPr id="19" name="Freeform 19"/>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11"/>
                </a:ext>
              </a:extLst>
            </a:blip>
            <a:stretch>
              <a:fillRect/>
            </a:stretch>
          </a:blipFill>
        </p:spPr>
        <p:txBody>
          <a:bodyPr/>
          <a:lstStyle/>
          <a:p>
            <a:endParaRPr lang="en-GB"/>
          </a:p>
        </p:txBody>
      </p:sp>
      <p:sp>
        <p:nvSpPr>
          <p:cNvPr id="20" name="Freeform 20"/>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12"/>
            <a:stretch>
              <a:fillRect/>
            </a:stretch>
          </a:blipFill>
        </p:spPr>
        <p:txBody>
          <a:bodyPr/>
          <a:lstStyle/>
          <a:p>
            <a:endParaRPr lang="en-GB"/>
          </a:p>
        </p:txBody>
      </p:sp>
      <p:sp>
        <p:nvSpPr>
          <p:cNvPr id="21" name="TextBox 21"/>
          <p:cNvSpPr txBox="1"/>
          <p:nvPr/>
        </p:nvSpPr>
        <p:spPr>
          <a:xfrm>
            <a:off x="3636384" y="2529297"/>
            <a:ext cx="8046851" cy="869823"/>
          </a:xfrm>
          <a:prstGeom prst="rect">
            <a:avLst/>
          </a:prstGeom>
        </p:spPr>
        <p:txBody>
          <a:bodyPr lIns="0" tIns="0" rIns="0" bIns="0" rtlCol="0" anchor="t">
            <a:spAutoFit/>
          </a:bodyPr>
          <a:lstStyle/>
          <a:p>
            <a:pPr marL="0" lvl="0" indent="0" algn="l">
              <a:lnSpc>
                <a:spcPts val="6771"/>
              </a:lnSpc>
              <a:spcBef>
                <a:spcPct val="0"/>
              </a:spcBef>
            </a:pPr>
            <a:r>
              <a:rPr lang="en-US" sz="6100" b="1" spc="122">
                <a:solidFill>
                  <a:srgbClr val="575757"/>
                </a:solidFill>
                <a:latin typeface="Montserrat Bold"/>
                <a:ea typeface="Montserrat Bold"/>
                <a:cs typeface="Montserrat Bold"/>
                <a:sym typeface="Montserrat Bold"/>
              </a:rPr>
              <a:t>INT</a:t>
            </a:r>
            <a:r>
              <a:rPr lang="en-US" sz="6100" b="1" u="none" strike="noStrike" spc="122">
                <a:solidFill>
                  <a:srgbClr val="575757"/>
                </a:solidFill>
                <a:latin typeface="Montserrat Bold"/>
                <a:ea typeface="Montserrat Bold"/>
                <a:cs typeface="Montserrat Bold"/>
                <a:sym typeface="Montserrat Bold"/>
              </a:rPr>
              <a:t>ERNATIONAL</a:t>
            </a:r>
          </a:p>
        </p:txBody>
      </p:sp>
      <p:sp>
        <p:nvSpPr>
          <p:cNvPr id="22" name="TextBox 22"/>
          <p:cNvSpPr txBox="1"/>
          <p:nvPr/>
        </p:nvSpPr>
        <p:spPr>
          <a:xfrm>
            <a:off x="729468" y="7192546"/>
            <a:ext cx="2189883" cy="14624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Chicago</a:t>
            </a:r>
          </a:p>
          <a:p>
            <a:pPr algn="ctr">
              <a:lnSpc>
                <a:spcPts val="3919"/>
              </a:lnSpc>
            </a:pPr>
            <a:r>
              <a:rPr lang="en-US" sz="2799" b="1" spc="27">
                <a:solidFill>
                  <a:srgbClr val="63998C"/>
                </a:solidFill>
                <a:latin typeface="Montserrat Medium"/>
                <a:ea typeface="Montserrat Medium"/>
                <a:cs typeface="Montserrat Medium"/>
                <a:sym typeface="Montserrat Medium"/>
              </a:rPr>
              <a:t>1993</a:t>
            </a:r>
          </a:p>
          <a:p>
            <a:pPr algn="ctr">
              <a:lnSpc>
                <a:spcPts val="3919"/>
              </a:lnSpc>
              <a:spcBef>
                <a:spcPct val="0"/>
              </a:spcBef>
            </a:pPr>
            <a:endParaRPr lang="en-US" sz="2799" b="1" spc="27">
              <a:solidFill>
                <a:srgbClr val="63998C"/>
              </a:solidFill>
              <a:latin typeface="Montserrat Medium"/>
              <a:ea typeface="Montserrat Medium"/>
              <a:cs typeface="Montserrat Medium"/>
              <a:sym typeface="Montserrat Medium"/>
            </a:endParaRPr>
          </a:p>
        </p:txBody>
      </p:sp>
      <p:sp>
        <p:nvSpPr>
          <p:cNvPr id="23" name="TextBox 23"/>
          <p:cNvSpPr txBox="1"/>
          <p:nvPr/>
        </p:nvSpPr>
        <p:spPr>
          <a:xfrm>
            <a:off x="3752293" y="7192546"/>
            <a:ext cx="3463823"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Johannesburg</a:t>
            </a:r>
          </a:p>
          <a:p>
            <a:pPr algn="ctr">
              <a:lnSpc>
                <a:spcPts val="3919"/>
              </a:lnSpc>
              <a:spcBef>
                <a:spcPct val="0"/>
              </a:spcBef>
            </a:pPr>
            <a:r>
              <a:rPr lang="en-US" sz="2799" spc="27">
                <a:solidFill>
                  <a:srgbClr val="63998C"/>
                </a:solidFill>
                <a:latin typeface="Montserrat"/>
                <a:ea typeface="Montserrat"/>
                <a:cs typeface="Montserrat"/>
                <a:sym typeface="Montserrat"/>
              </a:rPr>
              <a:t>1997</a:t>
            </a:r>
          </a:p>
        </p:txBody>
      </p:sp>
      <p:sp>
        <p:nvSpPr>
          <p:cNvPr id="24" name="TextBox 24"/>
          <p:cNvSpPr txBox="1"/>
          <p:nvPr/>
        </p:nvSpPr>
        <p:spPr>
          <a:xfrm>
            <a:off x="6465158" y="7192546"/>
            <a:ext cx="5199077"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Guangzhou</a:t>
            </a:r>
          </a:p>
          <a:p>
            <a:pPr algn="ctr">
              <a:lnSpc>
                <a:spcPts val="3919"/>
              </a:lnSpc>
              <a:spcBef>
                <a:spcPct val="0"/>
              </a:spcBef>
            </a:pPr>
            <a:r>
              <a:rPr lang="en-US" sz="2799" b="1" spc="27">
                <a:solidFill>
                  <a:srgbClr val="63998C"/>
                </a:solidFill>
                <a:latin typeface="Montserrat Medium"/>
                <a:ea typeface="Montserrat Medium"/>
                <a:cs typeface="Montserrat Medium"/>
                <a:sym typeface="Montserrat Medium"/>
              </a:rPr>
              <a:t>2006</a:t>
            </a:r>
          </a:p>
        </p:txBody>
      </p:sp>
      <p:sp>
        <p:nvSpPr>
          <p:cNvPr id="25" name="TextBox 25"/>
          <p:cNvSpPr txBox="1"/>
          <p:nvPr/>
        </p:nvSpPr>
        <p:spPr>
          <a:xfrm>
            <a:off x="10208769" y="7192546"/>
            <a:ext cx="5199077" cy="9671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Nanjing</a:t>
            </a:r>
          </a:p>
          <a:p>
            <a:pPr algn="ctr">
              <a:lnSpc>
                <a:spcPts val="3919"/>
              </a:lnSpc>
              <a:spcBef>
                <a:spcPct val="0"/>
              </a:spcBef>
            </a:pPr>
            <a:r>
              <a:rPr lang="en-US" sz="2799" spc="27">
                <a:solidFill>
                  <a:srgbClr val="63998C"/>
                </a:solidFill>
                <a:latin typeface="Montserrat"/>
                <a:ea typeface="Montserrat"/>
                <a:cs typeface="Montserrat"/>
                <a:sym typeface="Montserrat"/>
              </a:rPr>
              <a:t>2006</a:t>
            </a:r>
          </a:p>
        </p:txBody>
      </p:sp>
      <p:sp>
        <p:nvSpPr>
          <p:cNvPr id="26" name="TextBox 26"/>
          <p:cNvSpPr txBox="1"/>
          <p:nvPr/>
        </p:nvSpPr>
        <p:spPr>
          <a:xfrm>
            <a:off x="14057442" y="7192546"/>
            <a:ext cx="5199077" cy="1462405"/>
          </a:xfrm>
          <a:prstGeom prst="rect">
            <a:avLst/>
          </a:prstGeom>
        </p:spPr>
        <p:txBody>
          <a:bodyPr lIns="0" tIns="0" rIns="0" bIns="0" rtlCol="0" anchor="t">
            <a:spAutoFit/>
          </a:bodyPr>
          <a:lstStyle/>
          <a:p>
            <a:pPr algn="ctr">
              <a:lnSpc>
                <a:spcPts val="3919"/>
              </a:lnSpc>
            </a:pPr>
            <a:r>
              <a:rPr lang="en-US" sz="2799" b="1" spc="27">
                <a:solidFill>
                  <a:srgbClr val="63998C"/>
                </a:solidFill>
                <a:latin typeface="Montserrat Bold"/>
                <a:ea typeface="Montserrat Bold"/>
                <a:cs typeface="Montserrat Bold"/>
                <a:sym typeface="Montserrat Bold"/>
              </a:rPr>
              <a:t>Changchun</a:t>
            </a:r>
          </a:p>
          <a:p>
            <a:pPr algn="ctr">
              <a:lnSpc>
                <a:spcPts val="3919"/>
              </a:lnSpc>
            </a:pPr>
            <a:r>
              <a:rPr lang="en-US" sz="2799" spc="27">
                <a:solidFill>
                  <a:srgbClr val="63998C"/>
                </a:solidFill>
                <a:latin typeface="Montserrat"/>
                <a:ea typeface="Montserrat"/>
                <a:cs typeface="Montserrat"/>
                <a:sym typeface="Montserrat"/>
              </a:rPr>
              <a:t>2013</a:t>
            </a:r>
          </a:p>
          <a:p>
            <a:pPr algn="ctr">
              <a:lnSpc>
                <a:spcPts val="3919"/>
              </a:lnSpc>
              <a:spcBef>
                <a:spcPct val="0"/>
              </a:spcBef>
            </a:pPr>
            <a:endParaRPr lang="en-US" sz="2799" spc="27">
              <a:solidFill>
                <a:srgbClr val="63998C"/>
              </a:solidFill>
              <a:latin typeface="Montserrat"/>
              <a:ea typeface="Montserrat"/>
              <a:cs typeface="Montserrat"/>
              <a:sym typeface="Montserra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3" name="AutoShape 3"/>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4" name="Freeform 4"/>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4"/>
            <a:stretch>
              <a:fillRect/>
            </a:stretch>
          </a:blipFill>
        </p:spPr>
        <p:txBody>
          <a:bodyPr/>
          <a:lstStyle/>
          <a:p>
            <a:endParaRPr lang="en-GB"/>
          </a:p>
        </p:txBody>
      </p:sp>
      <p:sp>
        <p:nvSpPr>
          <p:cNvPr id="5" name="Freeform 5"/>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5"/>
            <a:stretch>
              <a:fillRect l="-31535" t="-40664" r="-31817" b="-39085"/>
            </a:stretch>
          </a:blipFill>
        </p:spPr>
        <p:txBody>
          <a:bodyPr/>
          <a:lstStyle/>
          <a:p>
            <a:endParaRPr lang="en-GB"/>
          </a:p>
        </p:txBody>
      </p:sp>
      <p:sp>
        <p:nvSpPr>
          <p:cNvPr id="6" name="Freeform 6"/>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6"/>
            <a:stretch>
              <a:fillRect l="-2169" r="-2169"/>
            </a:stretch>
          </a:blipFill>
        </p:spPr>
        <p:txBody>
          <a:bodyPr/>
          <a:lstStyle/>
          <a:p>
            <a:endParaRPr lang="en-GB"/>
          </a:p>
        </p:txBody>
      </p:sp>
      <p:sp>
        <p:nvSpPr>
          <p:cNvPr id="7" name="Freeform 7"/>
          <p:cNvSpPr/>
          <p:nvPr/>
        </p:nvSpPr>
        <p:spPr>
          <a:xfrm>
            <a:off x="9839325" y="4417665"/>
            <a:ext cx="4198776" cy="4114800"/>
          </a:xfrm>
          <a:custGeom>
            <a:avLst/>
            <a:gdLst/>
            <a:ahLst/>
            <a:cxnLst/>
            <a:rect l="l" t="t" r="r" b="b"/>
            <a:pathLst>
              <a:path w="4198776" h="4114800">
                <a:moveTo>
                  <a:pt x="0" y="0"/>
                </a:moveTo>
                <a:lnTo>
                  <a:pt x="4198775" y="0"/>
                </a:lnTo>
                <a:lnTo>
                  <a:pt x="4198775" y="4114800"/>
                </a:lnTo>
                <a:lnTo>
                  <a:pt x="0" y="4114800"/>
                </a:lnTo>
                <a:lnTo>
                  <a:pt x="0" y="0"/>
                </a:lnTo>
                <a:close/>
              </a:path>
            </a:pathLst>
          </a:custGeom>
          <a:blipFill>
            <a:blip>
              <a:extLst>
                <a:ext uri="{96DAC541-7B7A-43D3-8B79-37D633B846F1}">
                  <asvg:svgBlip xmlns:asvg="http://schemas.microsoft.com/office/drawing/2016/SVG/main" r:embed="rId7"/>
                </a:ext>
              </a:extLst>
            </a:blip>
            <a:stretch>
              <a:fillRect/>
            </a:stretch>
          </a:blipFill>
          <a:ln cap="sq">
            <a:noFill/>
            <a:prstDash val="solid"/>
            <a:miter/>
          </a:ln>
        </p:spPr>
        <p:txBody>
          <a:bodyPr/>
          <a:lstStyle/>
          <a:p>
            <a:endParaRPr lang="en-GB"/>
          </a:p>
        </p:txBody>
      </p:sp>
      <p:sp>
        <p:nvSpPr>
          <p:cNvPr id="8" name="TextBox 8"/>
          <p:cNvSpPr txBox="1"/>
          <p:nvPr/>
        </p:nvSpPr>
        <p:spPr>
          <a:xfrm>
            <a:off x="3193987" y="533262"/>
            <a:ext cx="15094013" cy="1567815"/>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INVOLVEMENT OF YOUTH IN INTERNATIONAL ACTIVITY</a:t>
            </a:r>
          </a:p>
        </p:txBody>
      </p:sp>
      <p:sp>
        <p:nvSpPr>
          <p:cNvPr id="9" name="TextBox 9"/>
          <p:cNvSpPr txBox="1"/>
          <p:nvPr/>
        </p:nvSpPr>
        <p:spPr>
          <a:xfrm>
            <a:off x="1028700" y="2778857"/>
            <a:ext cx="14828933" cy="4362284"/>
          </a:xfrm>
          <a:prstGeom prst="rect">
            <a:avLst/>
          </a:prstGeom>
        </p:spPr>
        <p:txBody>
          <a:bodyPr lIns="0" tIns="0" rIns="0" bIns="0" rtlCol="0" anchor="t">
            <a:spAutoFit/>
          </a:bodyPr>
          <a:lstStyle/>
          <a:p>
            <a:pPr marL="603885" lvl="1" indent="-302260" algn="l">
              <a:lnSpc>
                <a:spcPts val="4255"/>
              </a:lnSpc>
              <a:spcBef>
                <a:spcPct val="0"/>
              </a:spcBef>
              <a:buFont typeface="Arial"/>
              <a:buChar char="•"/>
            </a:pPr>
            <a:r>
              <a:rPr lang="en-US" sz="2799" b="1" u="none" strike="noStrike" spc="27" dirty="0">
                <a:solidFill>
                  <a:srgbClr val="575757"/>
                </a:solidFill>
                <a:latin typeface="Montserrat Medium"/>
                <a:ea typeface="Montserrat Medium"/>
                <a:cs typeface="Montserrat Medium"/>
                <a:sym typeface="Montserrat Medium"/>
              </a:rPr>
              <a:t>Global House of Young Voices</a:t>
            </a:r>
            <a:endParaRPr lang="en-US" dirty="0"/>
          </a:p>
          <a:p>
            <a:pPr marL="603885" lvl="1" indent="-302260" algn="l">
              <a:lnSpc>
                <a:spcPts val="4255"/>
              </a:lnSpc>
              <a:spcBef>
                <a:spcPct val="0"/>
              </a:spcBef>
              <a:buFont typeface="Arial"/>
              <a:buChar char="•"/>
            </a:pPr>
            <a:r>
              <a:rPr lang="en-US" sz="2799" b="1" u="none" strike="noStrike" spc="27" dirty="0">
                <a:solidFill>
                  <a:srgbClr val="575757"/>
                </a:solidFill>
                <a:latin typeface="Montserrat Medium"/>
                <a:ea typeface="Montserrat Medium"/>
                <a:cs typeface="Montserrat Medium"/>
                <a:sym typeface="Montserrat Medium"/>
              </a:rPr>
              <a:t>Frankfurt Birmingham 60 years partnership – City Pod with live linkup</a:t>
            </a:r>
            <a:endParaRPr lang="en-US" sz="2799" b="1" u="none" strike="noStrike" spc="27" dirty="0">
              <a:solidFill>
                <a:srgbClr val="575757"/>
              </a:solidFill>
              <a:latin typeface="Montserrat Medium"/>
              <a:ea typeface="Montserrat Medium"/>
              <a:cs typeface="Montserrat Medium"/>
            </a:endParaRPr>
          </a:p>
          <a:p>
            <a:pPr marL="603885" lvl="1" indent="-302260" algn="l">
              <a:lnSpc>
                <a:spcPts val="4255"/>
              </a:lnSpc>
              <a:spcBef>
                <a:spcPct val="0"/>
              </a:spcBef>
              <a:buFont typeface="Arial"/>
              <a:buChar char="•"/>
            </a:pPr>
            <a:r>
              <a:rPr lang="en-US" sz="2750" b="1" u="none" strike="noStrike" spc="27" dirty="0" err="1">
                <a:solidFill>
                  <a:srgbClr val="575757"/>
                </a:solidFill>
                <a:latin typeface="Montserrat Medium"/>
                <a:ea typeface="Montserrat Medium"/>
                <a:cs typeface="Montserrat Medium"/>
                <a:sym typeface="Montserrat Medium"/>
              </a:rPr>
              <a:t>Europod</a:t>
            </a:r>
            <a:endParaRPr lang="en-US" sz="2750" b="1" u="none" strike="noStrike" spc="27" dirty="0" err="1">
              <a:solidFill>
                <a:srgbClr val="575757"/>
              </a:solidFill>
              <a:latin typeface="Montserrat Medium"/>
              <a:ea typeface="Montserrat Medium"/>
              <a:cs typeface="Montserrat Medium"/>
            </a:endParaRPr>
          </a:p>
          <a:p>
            <a:pPr marL="603885" lvl="1" indent="-302260" algn="l">
              <a:lnSpc>
                <a:spcPts val="4255"/>
              </a:lnSpc>
              <a:spcBef>
                <a:spcPct val="0"/>
              </a:spcBef>
              <a:buFont typeface="Arial"/>
              <a:buChar char="•"/>
            </a:pPr>
            <a:r>
              <a:rPr lang="en-US" sz="2799" b="1" u="none" strike="noStrike" spc="27" dirty="0">
                <a:solidFill>
                  <a:srgbClr val="575757"/>
                </a:solidFill>
                <a:latin typeface="Montserrat Medium"/>
                <a:ea typeface="Montserrat Medium"/>
                <a:cs typeface="Montserrat Medium"/>
                <a:sym typeface="Montserrat Medium"/>
              </a:rPr>
              <a:t>Erasmus+</a:t>
            </a:r>
            <a:endParaRPr lang="en-US" sz="2799" b="1" u="none" strike="noStrike" spc="27" dirty="0">
              <a:solidFill>
                <a:srgbClr val="575757"/>
              </a:solidFill>
              <a:latin typeface="Montserrat Medium"/>
              <a:ea typeface="Montserrat Medium"/>
              <a:cs typeface="Montserrat Medium"/>
            </a:endParaRPr>
          </a:p>
          <a:p>
            <a:pPr marL="603885" lvl="1" indent="-302260" algn="l">
              <a:lnSpc>
                <a:spcPts val="4255"/>
              </a:lnSpc>
              <a:spcBef>
                <a:spcPct val="0"/>
              </a:spcBef>
              <a:buFont typeface="Arial"/>
              <a:buChar char="•"/>
            </a:pPr>
            <a:r>
              <a:rPr lang="en-US" sz="2750" b="1" u="none" strike="noStrike" spc="27" dirty="0">
                <a:solidFill>
                  <a:srgbClr val="575757"/>
                </a:solidFill>
                <a:latin typeface="Montserrat Medium"/>
                <a:ea typeface="Montserrat Medium"/>
                <a:cs typeface="Montserrat Medium"/>
                <a:sym typeface="Montserrat Medium"/>
              </a:rPr>
              <a:t>School to school </a:t>
            </a:r>
            <a:r>
              <a:rPr lang="en-US" sz="2750" b="1" spc="27" dirty="0">
                <a:solidFill>
                  <a:srgbClr val="575757"/>
                </a:solidFill>
                <a:latin typeface="Montserrat Medium"/>
                <a:ea typeface="Montserrat Medium"/>
                <a:cs typeface="Montserrat Medium"/>
                <a:sym typeface="Montserrat Medium"/>
              </a:rPr>
              <a:t>linkups</a:t>
            </a:r>
            <a:endParaRPr lang="en-US" sz="2750" b="1" u="none" strike="noStrike" spc="27" dirty="0">
              <a:solidFill>
                <a:srgbClr val="575757"/>
              </a:solidFill>
              <a:latin typeface="Montserrat Medium"/>
              <a:ea typeface="Montserrat Medium"/>
              <a:cs typeface="Montserrat Medium"/>
            </a:endParaRPr>
          </a:p>
          <a:p>
            <a:pPr marL="603885" lvl="1" indent="-302260">
              <a:lnSpc>
                <a:spcPts val="4255"/>
              </a:lnSpc>
              <a:spcBef>
                <a:spcPct val="0"/>
              </a:spcBef>
              <a:buFont typeface="Arial"/>
              <a:buChar char="•"/>
            </a:pPr>
            <a:r>
              <a:rPr lang="en-US" sz="2750" b="1" spc="27" dirty="0">
                <a:solidFill>
                  <a:srgbClr val="575757"/>
                </a:solidFill>
                <a:latin typeface="Montserrat Medium"/>
                <a:ea typeface="Montserrat Medium"/>
                <a:cs typeface="Montserrat Medium"/>
              </a:rPr>
              <a:t>Zaporizhzhia young people's </a:t>
            </a:r>
            <a:r>
              <a:rPr lang="en-US" sz="2750" b="1" spc="27" dirty="0" err="1">
                <a:solidFill>
                  <a:srgbClr val="575757"/>
                </a:solidFill>
                <a:latin typeface="Montserrat Medium"/>
                <a:ea typeface="Montserrat Medium"/>
                <a:cs typeface="Montserrat Medium"/>
              </a:rPr>
              <a:t>programme</a:t>
            </a:r>
            <a:r>
              <a:rPr lang="en-US" sz="2750" b="1" spc="27" dirty="0">
                <a:solidFill>
                  <a:srgbClr val="575757"/>
                </a:solidFill>
                <a:latin typeface="Montserrat Medium"/>
                <a:ea typeface="Montserrat Medium"/>
                <a:cs typeface="Montserrat Medium"/>
              </a:rPr>
              <a:t> 2026</a:t>
            </a:r>
            <a:endParaRPr lang="en-US" sz="2750" b="1" spc="27" dirty="0">
              <a:solidFill>
                <a:srgbClr val="575757"/>
              </a:solidFill>
              <a:latin typeface="Montserrat Medium"/>
              <a:ea typeface="Montserrat Medium"/>
              <a:cs typeface="Montserrat Medium"/>
              <a:sym typeface="Montserrat Medium"/>
            </a:endParaRPr>
          </a:p>
          <a:p>
            <a:pPr marL="603885" lvl="1" indent="-302260" algn="l">
              <a:lnSpc>
                <a:spcPts val="4255"/>
              </a:lnSpc>
              <a:spcBef>
                <a:spcPct val="0"/>
              </a:spcBef>
              <a:buFont typeface="Arial"/>
              <a:buChar char="•"/>
            </a:pPr>
            <a:r>
              <a:rPr lang="en-US" sz="2799" b="1" u="none" strike="noStrike" spc="27" dirty="0">
                <a:solidFill>
                  <a:srgbClr val="575757"/>
                </a:solidFill>
                <a:latin typeface="Montserrat Medium"/>
                <a:ea typeface="Montserrat Medium"/>
                <a:cs typeface="Montserrat Medium"/>
                <a:sym typeface="Montserrat Medium"/>
              </a:rPr>
              <a:t>You WIL</a:t>
            </a:r>
            <a:endParaRPr lang="en-US" sz="2799" b="1" u="none" strike="noStrike" spc="27" dirty="0">
              <a:solidFill>
                <a:srgbClr val="575757"/>
              </a:solidFill>
              <a:latin typeface="Montserrat Medium"/>
              <a:ea typeface="Montserrat Medium"/>
              <a:cs typeface="Montserrat Medium"/>
            </a:endParaRPr>
          </a:p>
          <a:p>
            <a:pPr algn="l">
              <a:lnSpc>
                <a:spcPts val="4255"/>
              </a:lnSpc>
              <a:spcBef>
                <a:spcPct val="0"/>
              </a:spcBef>
            </a:pPr>
            <a:endParaRPr lang="en-US" sz="2799" b="1" u="none" strike="noStrike" spc="27" dirty="0">
              <a:solidFill>
                <a:srgbClr val="575757"/>
              </a:solidFill>
              <a:latin typeface="Montserrat Medium"/>
              <a:ea typeface="Montserrat Medium"/>
              <a:cs typeface="Montserrat Medium"/>
              <a:sym typeface="Montserrat Medium"/>
            </a:endParaRPr>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5"/>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8"/>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9"/>
            <a:stretch>
              <a:fillRect/>
            </a:stretch>
          </a:blipFill>
        </p:spPr>
        <p:txBody>
          <a:bodyPr/>
          <a:lstStyle/>
          <a:p>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0518047" y="2984153"/>
            <a:ext cx="6241656" cy="5380738"/>
          </a:xfrm>
          <a:custGeom>
            <a:avLst/>
            <a:gdLst/>
            <a:ahLst/>
            <a:cxnLst/>
            <a:rect l="l" t="t" r="r" b="b"/>
            <a:pathLst>
              <a:path w="6241656" h="5380738">
                <a:moveTo>
                  <a:pt x="0" y="0"/>
                </a:moveTo>
                <a:lnTo>
                  <a:pt x="6241656" y="0"/>
                </a:lnTo>
                <a:lnTo>
                  <a:pt x="6241656" y="5380738"/>
                </a:lnTo>
                <a:lnTo>
                  <a:pt x="0" y="5380738"/>
                </a:lnTo>
                <a:lnTo>
                  <a:pt x="0" y="0"/>
                </a:lnTo>
                <a:close/>
              </a:path>
            </a:pathLst>
          </a:custGeom>
          <a:blipFill>
            <a:blip r:embed="rId2"/>
            <a:stretch>
              <a:fillRect/>
            </a:stretch>
          </a:blipFill>
        </p:spPr>
        <p:txBody>
          <a:bodyPr/>
          <a:lstStyle/>
          <a:p>
            <a:endParaRPr lang="en-GB"/>
          </a:p>
        </p:txBody>
      </p:sp>
      <p:sp>
        <p:nvSpPr>
          <p:cNvPr id="3" name="Freeform 3"/>
          <p:cNvSpPr/>
          <p:nvPr/>
        </p:nvSpPr>
        <p:spPr>
          <a:xfrm rot="7914882">
            <a:off x="13949801" y="-3047102"/>
            <a:ext cx="6162341" cy="8410284"/>
          </a:xfrm>
          <a:custGeom>
            <a:avLst/>
            <a:gdLst/>
            <a:ahLst/>
            <a:cxnLst/>
            <a:rect l="l" t="t" r="r" b="b"/>
            <a:pathLst>
              <a:path w="6162341" h="8410284">
                <a:moveTo>
                  <a:pt x="0" y="0"/>
                </a:moveTo>
                <a:lnTo>
                  <a:pt x="6162341" y="0"/>
                </a:lnTo>
                <a:lnTo>
                  <a:pt x="6162341" y="8410284"/>
                </a:lnTo>
                <a:lnTo>
                  <a:pt x="0" y="8410284"/>
                </a:lnTo>
                <a:lnTo>
                  <a:pt x="0" y="0"/>
                </a:lnTo>
                <a:close/>
              </a:path>
            </a:pathLst>
          </a:custGeom>
          <a:blipFill>
            <a:blip>
              <a:alphaModFix amt="35000"/>
              <a:extLst>
                <a:ext uri="{96DAC541-7B7A-43D3-8B79-37D633B846F1}">
                  <asvg:svgBlip xmlns:asvg="http://schemas.microsoft.com/office/drawing/2016/SVG/main" r:embed="rId3"/>
                </a:ext>
              </a:extLst>
            </a:blip>
            <a:stretch>
              <a:fillRect/>
            </a:stretch>
          </a:blipFill>
        </p:spPr>
        <p:txBody>
          <a:bodyPr/>
          <a:lstStyle/>
          <a:p>
            <a:endParaRPr lang="en-GB"/>
          </a:p>
        </p:txBody>
      </p:sp>
      <p:sp>
        <p:nvSpPr>
          <p:cNvPr id="4" name="AutoShape 4"/>
          <p:cNvSpPr/>
          <p:nvPr/>
        </p:nvSpPr>
        <p:spPr>
          <a:xfrm>
            <a:off x="1028700" y="9348787"/>
            <a:ext cx="16230600" cy="0"/>
          </a:xfrm>
          <a:prstGeom prst="line">
            <a:avLst/>
          </a:prstGeom>
          <a:ln w="66675" cap="flat">
            <a:solidFill>
              <a:srgbClr val="2FAAA6"/>
            </a:solidFill>
            <a:prstDash val="solid"/>
            <a:headEnd type="none" w="sm" len="sm"/>
            <a:tailEnd type="none" w="sm" len="sm"/>
          </a:ln>
        </p:spPr>
        <p:txBody>
          <a:bodyPr/>
          <a:lstStyle/>
          <a:p>
            <a:endParaRPr lang="en-GB"/>
          </a:p>
        </p:txBody>
      </p:sp>
      <p:sp>
        <p:nvSpPr>
          <p:cNvPr id="5" name="Freeform 5"/>
          <p:cNvSpPr/>
          <p:nvPr/>
        </p:nvSpPr>
        <p:spPr>
          <a:xfrm>
            <a:off x="13004847" y="9521891"/>
            <a:ext cx="1708768" cy="569589"/>
          </a:xfrm>
          <a:custGeom>
            <a:avLst/>
            <a:gdLst/>
            <a:ahLst/>
            <a:cxnLst/>
            <a:rect l="l" t="t" r="r" b="b"/>
            <a:pathLst>
              <a:path w="1708768" h="569589">
                <a:moveTo>
                  <a:pt x="0" y="0"/>
                </a:moveTo>
                <a:lnTo>
                  <a:pt x="1708768" y="0"/>
                </a:lnTo>
                <a:lnTo>
                  <a:pt x="1708768" y="569589"/>
                </a:lnTo>
                <a:lnTo>
                  <a:pt x="0" y="569589"/>
                </a:lnTo>
                <a:lnTo>
                  <a:pt x="0" y="0"/>
                </a:lnTo>
                <a:close/>
              </a:path>
            </a:pathLst>
          </a:custGeom>
          <a:blipFill>
            <a:blip r:embed="rId4"/>
            <a:stretch>
              <a:fillRect/>
            </a:stretch>
          </a:blipFill>
        </p:spPr>
        <p:txBody>
          <a:bodyPr/>
          <a:lstStyle/>
          <a:p>
            <a:endParaRPr lang="en-GB"/>
          </a:p>
        </p:txBody>
      </p:sp>
      <p:sp>
        <p:nvSpPr>
          <p:cNvPr id="6" name="Freeform 6"/>
          <p:cNvSpPr/>
          <p:nvPr/>
        </p:nvSpPr>
        <p:spPr>
          <a:xfrm>
            <a:off x="11938712" y="9383520"/>
            <a:ext cx="973200" cy="884430"/>
          </a:xfrm>
          <a:custGeom>
            <a:avLst/>
            <a:gdLst/>
            <a:ahLst/>
            <a:cxnLst/>
            <a:rect l="l" t="t" r="r" b="b"/>
            <a:pathLst>
              <a:path w="973200" h="884430">
                <a:moveTo>
                  <a:pt x="0" y="0"/>
                </a:moveTo>
                <a:lnTo>
                  <a:pt x="973200" y="0"/>
                </a:lnTo>
                <a:lnTo>
                  <a:pt x="973200" y="884430"/>
                </a:lnTo>
                <a:lnTo>
                  <a:pt x="0" y="884430"/>
                </a:lnTo>
                <a:lnTo>
                  <a:pt x="0" y="0"/>
                </a:lnTo>
                <a:close/>
              </a:path>
            </a:pathLst>
          </a:custGeom>
          <a:blipFill>
            <a:blip r:embed="rId5"/>
            <a:stretch>
              <a:fillRect l="-31535" t="-40664" r="-31817" b="-39085"/>
            </a:stretch>
          </a:blipFill>
        </p:spPr>
        <p:txBody>
          <a:bodyPr/>
          <a:lstStyle/>
          <a:p>
            <a:endParaRPr lang="en-GB"/>
          </a:p>
        </p:txBody>
      </p:sp>
      <p:sp>
        <p:nvSpPr>
          <p:cNvPr id="7" name="Freeform 7"/>
          <p:cNvSpPr/>
          <p:nvPr/>
        </p:nvSpPr>
        <p:spPr>
          <a:xfrm>
            <a:off x="16771861" y="9482831"/>
            <a:ext cx="479668" cy="647709"/>
          </a:xfrm>
          <a:custGeom>
            <a:avLst/>
            <a:gdLst/>
            <a:ahLst/>
            <a:cxnLst/>
            <a:rect l="l" t="t" r="r" b="b"/>
            <a:pathLst>
              <a:path w="479668" h="647709">
                <a:moveTo>
                  <a:pt x="0" y="0"/>
                </a:moveTo>
                <a:lnTo>
                  <a:pt x="479668" y="0"/>
                </a:lnTo>
                <a:lnTo>
                  <a:pt x="479668" y="647708"/>
                </a:lnTo>
                <a:lnTo>
                  <a:pt x="0" y="647708"/>
                </a:lnTo>
                <a:lnTo>
                  <a:pt x="0" y="0"/>
                </a:lnTo>
                <a:close/>
              </a:path>
            </a:pathLst>
          </a:custGeom>
          <a:blipFill>
            <a:blip r:embed="rId6"/>
            <a:stretch>
              <a:fillRect l="-2169" r="-2169"/>
            </a:stretch>
          </a:blipFill>
        </p:spPr>
        <p:txBody>
          <a:bodyPr/>
          <a:lstStyle/>
          <a:p>
            <a:endParaRPr lang="en-GB"/>
          </a:p>
        </p:txBody>
      </p:sp>
      <p:sp>
        <p:nvSpPr>
          <p:cNvPr id="8" name="TextBox 8"/>
          <p:cNvSpPr txBox="1"/>
          <p:nvPr/>
        </p:nvSpPr>
        <p:spPr>
          <a:xfrm>
            <a:off x="1276944" y="2799160"/>
            <a:ext cx="9241103" cy="6363208"/>
          </a:xfrm>
          <a:prstGeom prst="rect">
            <a:avLst/>
          </a:prstGeom>
        </p:spPr>
        <p:txBody>
          <a:bodyPr lIns="0" tIns="0" rIns="0" bIns="0" rtlCol="0" anchor="t">
            <a:spAutoFit/>
          </a:bodyPr>
          <a:lstStyle/>
          <a:p>
            <a:pPr marL="604519" lvl="1" indent="-302260" algn="l">
              <a:lnSpc>
                <a:spcPts val="4255"/>
              </a:lnSpc>
              <a:buFont typeface="Arial"/>
              <a:buChar char="•"/>
            </a:pPr>
            <a:r>
              <a:rPr lang="en-US" sz="2799" b="1" spc="27">
                <a:solidFill>
                  <a:srgbClr val="575757"/>
                </a:solidFill>
                <a:latin typeface="Montserrat Medium"/>
                <a:ea typeface="Montserrat Medium"/>
                <a:cs typeface="Montserrat Medium"/>
                <a:sym typeface="Montserrat Medium"/>
              </a:rPr>
              <a:t>Birmingham’s Corporate Plan for 2025-2028.</a:t>
            </a:r>
          </a:p>
          <a:p>
            <a:pPr marL="604519" lvl="1" indent="-302260" algn="just">
              <a:lnSpc>
                <a:spcPts val="4255"/>
              </a:lnSpc>
              <a:spcBef>
                <a:spcPct val="0"/>
              </a:spcBef>
              <a:buFont typeface="Arial"/>
              <a:buChar char="•"/>
            </a:pPr>
            <a:r>
              <a:rPr lang="en-US" sz="2799" b="1" spc="27">
                <a:solidFill>
                  <a:srgbClr val="575757"/>
                </a:solidFill>
                <a:latin typeface="Montserrat Medium"/>
                <a:ea typeface="Montserrat Medium"/>
                <a:cs typeface="Montserrat Medium"/>
                <a:sym typeface="Montserrat Medium"/>
              </a:rPr>
              <a:t>The</a:t>
            </a:r>
            <a:r>
              <a:rPr lang="en-US" sz="2799" b="1" u="none" strike="noStrike" spc="27">
                <a:solidFill>
                  <a:srgbClr val="575757"/>
                </a:solidFill>
                <a:latin typeface="Montserrat Medium"/>
                <a:ea typeface="Montserrat Medium"/>
                <a:cs typeface="Montserrat Medium"/>
                <a:sym typeface="Montserrat Medium"/>
              </a:rPr>
              <a:t> shared vision for Birmingham is supported by five citywide Missions.​</a:t>
            </a:r>
          </a:p>
          <a:p>
            <a:pPr marL="604519" lvl="1" indent="-302260" algn="just">
              <a:lnSpc>
                <a:spcPts val="4255"/>
              </a:lnSpc>
              <a:spcBef>
                <a:spcPct val="0"/>
              </a:spcBef>
              <a:buFont typeface="Arial"/>
              <a:buChar char="•"/>
            </a:pPr>
            <a:r>
              <a:rPr lang="en-US" sz="2799" b="1" u="none" strike="noStrike" spc="27">
                <a:solidFill>
                  <a:srgbClr val="575757"/>
                </a:solidFill>
                <a:latin typeface="Montserrat Medium"/>
                <a:ea typeface="Montserrat Medium"/>
                <a:cs typeface="Montserrat Medium"/>
                <a:sym typeface="Montserrat Medium"/>
              </a:rPr>
              <a:t>These Missions were developed in partnership to address the city’s biggest challenges and opportunities.​</a:t>
            </a:r>
          </a:p>
          <a:p>
            <a:pPr marL="604519" lvl="1" indent="-302260" algn="just">
              <a:lnSpc>
                <a:spcPts val="4255"/>
              </a:lnSpc>
              <a:spcBef>
                <a:spcPct val="0"/>
              </a:spcBef>
              <a:buFont typeface="Arial"/>
              <a:buChar char="•"/>
            </a:pPr>
            <a:r>
              <a:rPr lang="en-US" sz="2799" b="1" u="none" strike="noStrike" spc="27">
                <a:solidFill>
                  <a:srgbClr val="575757"/>
                </a:solidFill>
                <a:latin typeface="Montserrat Medium"/>
                <a:ea typeface="Montserrat Medium"/>
                <a:cs typeface="Montserrat Medium"/>
                <a:sym typeface="Montserrat Medium"/>
              </a:rPr>
              <a:t>They provide a strategic framework for all partners to work toward shared goals.​</a:t>
            </a:r>
          </a:p>
          <a:p>
            <a:pPr marL="604519" lvl="1" indent="-302260" algn="just">
              <a:lnSpc>
                <a:spcPts val="4255"/>
              </a:lnSpc>
              <a:spcBef>
                <a:spcPct val="0"/>
              </a:spcBef>
              <a:buFont typeface="Arial"/>
              <a:buChar char="•"/>
            </a:pPr>
            <a:r>
              <a:rPr lang="en-US" sz="2799" b="1" u="none" strike="noStrike" spc="27">
                <a:solidFill>
                  <a:srgbClr val="575757"/>
                </a:solidFill>
                <a:latin typeface="Montserrat Medium"/>
                <a:ea typeface="Montserrat Medium"/>
                <a:cs typeface="Montserrat Medium"/>
                <a:sym typeface="Montserrat Medium"/>
              </a:rPr>
              <a:t>The council’s specific responsibilities are reflected in the priorities set out in the Corporate Plan.</a:t>
            </a:r>
          </a:p>
          <a:p>
            <a:pPr algn="just">
              <a:lnSpc>
                <a:spcPts val="4255"/>
              </a:lnSpc>
              <a:spcBef>
                <a:spcPct val="0"/>
              </a:spcBef>
            </a:pPr>
            <a:endParaRPr lang="en-US" sz="2799" b="1" u="none" strike="noStrike" spc="27">
              <a:solidFill>
                <a:srgbClr val="575757"/>
              </a:solidFill>
              <a:latin typeface="Montserrat Medium"/>
              <a:ea typeface="Montserrat Medium"/>
              <a:cs typeface="Montserrat Medium"/>
              <a:sym typeface="Montserrat Medium"/>
            </a:endParaRPr>
          </a:p>
        </p:txBody>
      </p:sp>
      <p:sp>
        <p:nvSpPr>
          <p:cNvPr id="9" name="TextBox 9"/>
          <p:cNvSpPr txBox="1"/>
          <p:nvPr/>
        </p:nvSpPr>
        <p:spPr>
          <a:xfrm>
            <a:off x="3193987" y="919024"/>
            <a:ext cx="15094013" cy="796290"/>
          </a:xfrm>
          <a:prstGeom prst="rect">
            <a:avLst/>
          </a:prstGeom>
        </p:spPr>
        <p:txBody>
          <a:bodyPr lIns="0" tIns="0" rIns="0" bIns="0" rtlCol="0" anchor="t">
            <a:spAutoFit/>
          </a:bodyPr>
          <a:lstStyle/>
          <a:p>
            <a:pPr algn="l">
              <a:lnSpc>
                <a:spcPts val="6105"/>
              </a:lnSpc>
            </a:pPr>
            <a:r>
              <a:rPr lang="en-US" sz="5500" b="1" spc="110">
                <a:solidFill>
                  <a:srgbClr val="63998C"/>
                </a:solidFill>
                <a:latin typeface="Montserrat Bold"/>
                <a:ea typeface="Montserrat Bold"/>
                <a:cs typeface="Montserrat Bold"/>
                <a:sym typeface="Montserrat Bold"/>
              </a:rPr>
              <a:t>BIRMINGHAM VISION MISSIONS</a:t>
            </a:r>
          </a:p>
        </p:txBody>
      </p:sp>
      <p:sp>
        <p:nvSpPr>
          <p:cNvPr id="10" name="Freeform 10"/>
          <p:cNvSpPr/>
          <p:nvPr/>
        </p:nvSpPr>
        <p:spPr>
          <a:xfrm>
            <a:off x="120492" y="135554"/>
            <a:ext cx="2873920" cy="2325131"/>
          </a:xfrm>
          <a:custGeom>
            <a:avLst/>
            <a:gdLst/>
            <a:ahLst/>
            <a:cxnLst/>
            <a:rect l="l" t="t" r="r" b="b"/>
            <a:pathLst>
              <a:path w="2873920" h="2325131">
                <a:moveTo>
                  <a:pt x="0" y="0"/>
                </a:moveTo>
                <a:lnTo>
                  <a:pt x="2873920" y="0"/>
                </a:lnTo>
                <a:lnTo>
                  <a:pt x="2873920" y="2325131"/>
                </a:lnTo>
                <a:lnTo>
                  <a:pt x="0" y="2325131"/>
                </a:lnTo>
                <a:lnTo>
                  <a:pt x="0" y="0"/>
                </a:lnTo>
                <a:close/>
              </a:path>
            </a:pathLst>
          </a:custGeom>
          <a:blipFill>
            <a:blip r:embed="rId5"/>
            <a:stretch>
              <a:fillRect l="-31535" t="-58005" r="-31817" b="-43903"/>
            </a:stretch>
          </a:blipFill>
        </p:spPr>
        <p:txBody>
          <a:bodyPr/>
          <a:lstStyle/>
          <a:p>
            <a:endParaRPr lang="en-GB"/>
          </a:p>
        </p:txBody>
      </p:sp>
      <p:sp>
        <p:nvSpPr>
          <p:cNvPr id="11" name="Freeform 11"/>
          <p:cNvSpPr/>
          <p:nvPr/>
        </p:nvSpPr>
        <p:spPr>
          <a:xfrm rot="-2218443">
            <a:off x="-599189" y="-1076961"/>
            <a:ext cx="4313282" cy="4470001"/>
          </a:xfrm>
          <a:custGeom>
            <a:avLst/>
            <a:gdLst/>
            <a:ahLst/>
            <a:cxnLst/>
            <a:rect l="l" t="t" r="r" b="b"/>
            <a:pathLst>
              <a:path w="4313282" h="4470001">
                <a:moveTo>
                  <a:pt x="0" y="0"/>
                </a:moveTo>
                <a:lnTo>
                  <a:pt x="4313282" y="0"/>
                </a:lnTo>
                <a:lnTo>
                  <a:pt x="4313282" y="4470002"/>
                </a:lnTo>
                <a:lnTo>
                  <a:pt x="0" y="4470002"/>
                </a:lnTo>
                <a:lnTo>
                  <a:pt x="0" y="0"/>
                </a:lnTo>
                <a:close/>
              </a:path>
            </a:pathLst>
          </a:custGeom>
          <a:blipFill>
            <a:blip>
              <a:alphaModFix amt="9999"/>
              <a:extLst>
                <a:ext uri="{96DAC541-7B7A-43D3-8B79-37D633B846F1}">
                  <asvg:svgBlip xmlns:asvg="http://schemas.microsoft.com/office/drawing/2016/SVG/main" r:embed="rId7"/>
                </a:ext>
              </a:extLst>
            </a:blip>
            <a:stretch>
              <a:fillRect/>
            </a:stretch>
          </a:blipFill>
        </p:spPr>
        <p:txBody>
          <a:bodyPr/>
          <a:lstStyle/>
          <a:p>
            <a:endParaRPr lang="en-GB"/>
          </a:p>
        </p:txBody>
      </p:sp>
      <p:sp>
        <p:nvSpPr>
          <p:cNvPr id="12" name="Freeform 12"/>
          <p:cNvSpPr/>
          <p:nvPr/>
        </p:nvSpPr>
        <p:spPr>
          <a:xfrm>
            <a:off x="14828496" y="9612682"/>
            <a:ext cx="1828485" cy="426107"/>
          </a:xfrm>
          <a:custGeom>
            <a:avLst/>
            <a:gdLst/>
            <a:ahLst/>
            <a:cxnLst/>
            <a:rect l="l" t="t" r="r" b="b"/>
            <a:pathLst>
              <a:path w="1828485" h="426107">
                <a:moveTo>
                  <a:pt x="0" y="0"/>
                </a:moveTo>
                <a:lnTo>
                  <a:pt x="1828484" y="0"/>
                </a:lnTo>
                <a:lnTo>
                  <a:pt x="1828484" y="426107"/>
                </a:lnTo>
                <a:lnTo>
                  <a:pt x="0" y="426107"/>
                </a:lnTo>
                <a:lnTo>
                  <a:pt x="0" y="0"/>
                </a:lnTo>
                <a:close/>
              </a:path>
            </a:pathLst>
          </a:custGeom>
          <a:blipFill>
            <a:blip r:embed="rId8"/>
            <a:stretch>
              <a:fillRect/>
            </a:stretch>
          </a:blipFill>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fe7480f-24e8-4897-b0db-33df628b1c92" xsi:nil="true"/>
    <lcf76f155ced4ddcb4097134ff3c332f xmlns="40783de3-e3a2-4cdc-bf50-1f9d78da288f">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51B5BE0EB45C04683A56501A856021E" ma:contentTypeVersion="19" ma:contentTypeDescription="Create a new document." ma:contentTypeScope="" ma:versionID="c2b107f3ea379b06a205babd40c87c3c">
  <xsd:schema xmlns:xsd="http://www.w3.org/2001/XMLSchema" xmlns:xs="http://www.w3.org/2001/XMLSchema" xmlns:p="http://schemas.microsoft.com/office/2006/metadata/properties" xmlns:ns2="40783de3-e3a2-4cdc-bf50-1f9d78da288f" xmlns:ns3="7fe7480f-24e8-4897-b0db-33df628b1c92" targetNamespace="http://schemas.microsoft.com/office/2006/metadata/properties" ma:root="true" ma:fieldsID="60d8f9e7bf231e32c8439847d924a871" ns2:_="" ns3:_="">
    <xsd:import namespace="40783de3-e3a2-4cdc-bf50-1f9d78da288f"/>
    <xsd:import namespace="7fe7480f-24e8-4897-b0db-33df628b1c9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83de3-e3a2-4cdc-bf50-1f9d78da28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7eb6393-bae5-439c-9df7-ed1047f9224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fe7480f-24e8-4897-b0db-33df628b1c9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0dbf29e6-ffe8-4c4b-a57a-32c3431266a9}" ma:internalName="TaxCatchAll" ma:showField="CatchAllData" ma:web="7fe7480f-24e8-4897-b0db-33df628b1c9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0924621-B8C2-4772-86D2-61B38E017FB6}">
  <ds:schemaRefs>
    <ds:schemaRef ds:uri="http://schemas.microsoft.com/sharepoint/v3/contenttype/forms"/>
  </ds:schemaRefs>
</ds:datastoreItem>
</file>

<file path=customXml/itemProps2.xml><?xml version="1.0" encoding="utf-8"?>
<ds:datastoreItem xmlns:ds="http://schemas.openxmlformats.org/officeDocument/2006/customXml" ds:itemID="{FF83600E-857B-4B7C-9F7F-861242DC7173}">
  <ds:schemaRefs>
    <ds:schemaRef ds:uri="7fe7480f-24e8-4897-b0db-33df628b1c92"/>
    <ds:schemaRef ds:uri="http://purl.org/dc/dcmitype/"/>
    <ds:schemaRef ds:uri="http://www.w3.org/XML/1998/namespace"/>
    <ds:schemaRef ds:uri="http://schemas.microsoft.com/office/infopath/2007/PartnerControls"/>
    <ds:schemaRef ds:uri="http://purl.org/dc/terms/"/>
    <ds:schemaRef ds:uri="40783de3-e3a2-4cdc-bf50-1f9d78da288f"/>
    <ds:schemaRef ds:uri="http://schemas.microsoft.com/office/2006/documentManagement/types"/>
    <ds:schemaRef ds:uri="http://purl.org/dc/elements/1.1/"/>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9D9E7E44-9698-468B-BE6B-D3A73426F4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0783de3-e3a2-4cdc-bf50-1f9d78da288f"/>
    <ds:schemaRef ds:uri="7fe7480f-24e8-4897-b0db-33df628b1c9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87</TotalTime>
  <Words>2418</Words>
  <Application>Microsoft Office PowerPoint</Application>
  <PresentationFormat>Custom</PresentationFormat>
  <Paragraphs>248</Paragraphs>
  <Slides>22</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Montserrat Medium</vt:lpstr>
      <vt:lpstr>Canva Sans</vt:lpstr>
      <vt:lpstr>Calibri</vt:lpstr>
      <vt:lpstr>Canva Sans Bold</vt:lpstr>
      <vt:lpstr>Montserrat Bold</vt:lpstr>
      <vt:lpstr>Aptos</vt:lpstr>
      <vt:lpstr>Arial</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YOU WIL 2026</dc:title>
  <dc:creator>Ann Kennard</dc:creator>
  <cp:lastModifiedBy>K BOLTON</cp:lastModifiedBy>
  <cp:revision>452</cp:revision>
  <dcterms:created xsi:type="dcterms:W3CDTF">2006-08-16T00:00:00Z</dcterms:created>
  <dcterms:modified xsi:type="dcterms:W3CDTF">2026-05-09T13:43:25Z</dcterms:modified>
  <dc:identifier>DAHDMA2QV7Q</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0x010100F51B5BE0EB45C04683A56501A856021E</vt:lpwstr>
  </property>
  <property fmtid="{D5CDD505-2E9C-101B-9397-08002B2CF9AE}" pid="3" name="MSIP_Label_a17471b1-27ab-4640-9264-e69a67407ca3_Enabled">
    <vt:lpwstr>true</vt:lpwstr>
  </property>
  <property fmtid="{D5CDD505-2E9C-101B-9397-08002B2CF9AE}" pid="4" name="MSIP_Label_a17471b1-27ab-4640-9264-e69a67407ca3_SetDate">
    <vt:lpwstr>2026-04-09T09:36:59Z</vt:lpwstr>
  </property>
  <property fmtid="{D5CDD505-2E9C-101B-9397-08002B2CF9AE}" pid="5" name="MSIP_Label_a17471b1-27ab-4640-9264-e69a67407ca3_Method">
    <vt:lpwstr>Standard</vt:lpwstr>
  </property>
  <property fmtid="{D5CDD505-2E9C-101B-9397-08002B2CF9AE}" pid="6" name="MSIP_Label_a17471b1-27ab-4640-9264-e69a67407ca3_Name">
    <vt:lpwstr>BCC - OFFICIAL</vt:lpwstr>
  </property>
  <property fmtid="{D5CDD505-2E9C-101B-9397-08002B2CF9AE}" pid="7" name="MSIP_Label_a17471b1-27ab-4640-9264-e69a67407ca3_SiteId">
    <vt:lpwstr>699ace67-d2e4-4bcd-b303-d2bbe2b9bbf1</vt:lpwstr>
  </property>
  <property fmtid="{D5CDD505-2E9C-101B-9397-08002B2CF9AE}" pid="8" name="MSIP_Label_a17471b1-27ab-4640-9264-e69a67407ca3_ActionId">
    <vt:lpwstr>3fc2a64f-3d66-4aba-9998-c07c077f23be</vt:lpwstr>
  </property>
  <property fmtid="{D5CDD505-2E9C-101B-9397-08002B2CF9AE}" pid="9" name="MSIP_Label_a17471b1-27ab-4640-9264-e69a67407ca3_ContentBits">
    <vt:lpwstr>2</vt:lpwstr>
  </property>
  <property fmtid="{D5CDD505-2E9C-101B-9397-08002B2CF9AE}" pid="10" name="MSIP_Label_a17471b1-27ab-4640-9264-e69a67407ca3_Tag">
    <vt:lpwstr>10, 3, 0, 2</vt:lpwstr>
  </property>
  <property fmtid="{D5CDD505-2E9C-101B-9397-08002B2CF9AE}" pid="11" name="ClassificationContentMarkingFooterLocations">
    <vt:lpwstr>Office Theme:8</vt:lpwstr>
  </property>
  <property fmtid="{D5CDD505-2E9C-101B-9397-08002B2CF9AE}" pid="12" name="ClassificationContentMarkingFooterText">
    <vt:lpwstr>OFFICIAL</vt:lpwstr>
  </property>
  <property fmtid="{D5CDD505-2E9C-101B-9397-08002B2CF9AE}" pid="13" name="MediaServiceImageTags">
    <vt:lpwstr/>
  </property>
</Properties>
</file>